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3" r:id="rId2"/>
  </p:sldMasterIdLst>
  <p:notesMasterIdLst>
    <p:notesMasterId r:id="rId24"/>
  </p:notesMasterIdLst>
  <p:handoutMasterIdLst>
    <p:handoutMasterId r:id="rId25"/>
  </p:handoutMasterIdLst>
  <p:sldIdLst>
    <p:sldId id="407" r:id="rId3"/>
    <p:sldId id="408" r:id="rId4"/>
    <p:sldId id="386" r:id="rId5"/>
    <p:sldId id="387" r:id="rId6"/>
    <p:sldId id="388" r:id="rId7"/>
    <p:sldId id="389" r:id="rId8"/>
    <p:sldId id="390" r:id="rId9"/>
    <p:sldId id="391" r:id="rId10"/>
    <p:sldId id="392" r:id="rId11"/>
    <p:sldId id="382" r:id="rId12"/>
    <p:sldId id="413" r:id="rId13"/>
    <p:sldId id="412" r:id="rId14"/>
    <p:sldId id="409" r:id="rId15"/>
    <p:sldId id="399" r:id="rId16"/>
    <p:sldId id="410" r:id="rId17"/>
    <p:sldId id="400" r:id="rId18"/>
    <p:sldId id="402" r:id="rId19"/>
    <p:sldId id="403" r:id="rId20"/>
    <p:sldId id="405" r:id="rId21"/>
    <p:sldId id="411" r:id="rId22"/>
    <p:sldId id="406" r:id="rId23"/>
  </p:sldIdLst>
  <p:sldSz cx="9144000" cy="6858000" type="screen4x3"/>
  <p:notesSz cx="6669088" cy="9928225"/>
  <p:defaultTextStyle>
    <a:defPPr>
      <a:defRPr lang="en-US"/>
    </a:defPPr>
    <a:lvl1pPr algn="l" rtl="0" eaLnBrk="0" fontAlgn="base" hangingPunct="0">
      <a:spcBef>
        <a:spcPct val="0"/>
      </a:spcBef>
      <a:spcAft>
        <a:spcPct val="0"/>
      </a:spcAft>
      <a:defRPr sz="2400" kern="1200">
        <a:solidFill>
          <a:schemeClr val="tx1"/>
        </a:solidFill>
        <a:latin typeface="Verdan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99CCFF"/>
    <a:srgbClr val="6699CC"/>
    <a:srgbClr val="0860A8"/>
    <a:srgbClr val="C0C0C0"/>
    <a:srgbClr val="FFFF00"/>
    <a:srgbClr val="CC3300"/>
    <a:srgbClr val="3333CC"/>
    <a:srgbClr val="FFCC00"/>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64" autoAdjust="0"/>
    <p:restoredTop sz="87544" autoAdjust="0"/>
  </p:normalViewPr>
  <p:slideViewPr>
    <p:cSldViewPr>
      <p:cViewPr>
        <p:scale>
          <a:sx n="66" d="100"/>
          <a:sy n="66" d="100"/>
        </p:scale>
        <p:origin x="-8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55" d="100"/>
          <a:sy n="55" d="100"/>
        </p:scale>
        <p:origin x="-1758" y="-84"/>
      </p:cViewPr>
      <p:guideLst>
        <p:guide orient="horz" pos="3128"/>
        <p:guide pos="210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890444" cy="495732"/>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eaLnBrk="1" hangingPunct="1">
              <a:defRPr sz="1200" smtClean="0">
                <a:latin typeface="Times New Roman" pitchFamily="18" charset="0"/>
                <a:cs typeface="+mn-cs"/>
              </a:defRPr>
            </a:lvl1pPr>
          </a:lstStyle>
          <a:p>
            <a:pPr>
              <a:defRPr/>
            </a:pPr>
            <a:endParaRPr lang="en-US"/>
          </a:p>
        </p:txBody>
      </p:sp>
      <p:sp>
        <p:nvSpPr>
          <p:cNvPr id="18435" name="Rectangle 3"/>
          <p:cNvSpPr>
            <a:spLocks noGrp="1" noChangeArrowheads="1"/>
          </p:cNvSpPr>
          <p:nvPr>
            <p:ph type="dt" sz="quarter" idx="1"/>
          </p:nvPr>
        </p:nvSpPr>
        <p:spPr bwMode="auto">
          <a:xfrm>
            <a:off x="3778645" y="0"/>
            <a:ext cx="2890443" cy="495732"/>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eaLnBrk="1" hangingPunct="1">
              <a:defRPr sz="1200" smtClean="0">
                <a:latin typeface="Times New Roman" pitchFamily="18" charset="0"/>
                <a:cs typeface="+mn-cs"/>
              </a:defRPr>
            </a:lvl1pPr>
          </a:lstStyle>
          <a:p>
            <a:pPr>
              <a:defRPr/>
            </a:pPr>
            <a:endParaRPr lang="en-US"/>
          </a:p>
        </p:txBody>
      </p:sp>
      <p:sp>
        <p:nvSpPr>
          <p:cNvPr id="18436" name="Rectangle 4"/>
          <p:cNvSpPr>
            <a:spLocks noGrp="1" noChangeArrowheads="1"/>
          </p:cNvSpPr>
          <p:nvPr>
            <p:ph type="ftr" sz="quarter" idx="2"/>
          </p:nvPr>
        </p:nvSpPr>
        <p:spPr bwMode="auto">
          <a:xfrm>
            <a:off x="0" y="9432493"/>
            <a:ext cx="2890444" cy="495732"/>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eaLnBrk="1" hangingPunct="1">
              <a:defRPr sz="1200" smtClean="0">
                <a:latin typeface="Times New Roman" pitchFamily="18" charset="0"/>
                <a:cs typeface="+mn-cs"/>
              </a:defRPr>
            </a:lvl1pPr>
          </a:lstStyle>
          <a:p>
            <a:pPr>
              <a:defRPr/>
            </a:pPr>
            <a:endParaRPr lang="en-US"/>
          </a:p>
        </p:txBody>
      </p:sp>
      <p:sp>
        <p:nvSpPr>
          <p:cNvPr id="18437" name="Rectangle 5"/>
          <p:cNvSpPr>
            <a:spLocks noGrp="1" noChangeArrowheads="1"/>
          </p:cNvSpPr>
          <p:nvPr>
            <p:ph type="sldNum" sz="quarter" idx="3"/>
          </p:nvPr>
        </p:nvSpPr>
        <p:spPr bwMode="auto">
          <a:xfrm>
            <a:off x="3778645" y="9432493"/>
            <a:ext cx="2890443" cy="495732"/>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eaLnBrk="1" hangingPunct="1">
              <a:defRPr sz="1200" smtClean="0">
                <a:latin typeface="Times New Roman" pitchFamily="18" charset="0"/>
                <a:cs typeface="+mn-cs"/>
              </a:defRPr>
            </a:lvl1pPr>
          </a:lstStyle>
          <a:p>
            <a:pPr>
              <a:defRPr/>
            </a:pPr>
            <a:fld id="{46F65E58-954D-478B-91BA-52D44664C41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890444" cy="495732"/>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eaLnBrk="1" hangingPunct="1">
              <a:defRPr sz="1200" smtClean="0">
                <a:latin typeface="Times New Roman" pitchFamily="18" charset="0"/>
                <a:cs typeface="+mn-cs"/>
              </a:defRPr>
            </a:lvl1pPr>
          </a:lstStyle>
          <a:p>
            <a:pPr>
              <a:defRPr/>
            </a:pPr>
            <a:endParaRPr lang="en-US"/>
          </a:p>
        </p:txBody>
      </p:sp>
      <p:sp>
        <p:nvSpPr>
          <p:cNvPr id="31747" name="Rectangle 3"/>
          <p:cNvSpPr>
            <a:spLocks noGrp="1" noChangeArrowheads="1"/>
          </p:cNvSpPr>
          <p:nvPr>
            <p:ph type="dt" idx="1"/>
          </p:nvPr>
        </p:nvSpPr>
        <p:spPr bwMode="auto">
          <a:xfrm>
            <a:off x="3778645" y="0"/>
            <a:ext cx="2890443" cy="495732"/>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eaLnBrk="1" hangingPunct="1">
              <a:defRPr sz="1200" smtClean="0">
                <a:latin typeface="Times New Roman" pitchFamily="18" charset="0"/>
                <a:cs typeface="+mn-cs"/>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854075" y="744538"/>
            <a:ext cx="4964113" cy="3724275"/>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889718" y="4716247"/>
            <a:ext cx="4889654" cy="4466683"/>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9432493"/>
            <a:ext cx="2890444" cy="495732"/>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eaLnBrk="1" hangingPunct="1">
              <a:defRPr sz="1200" smtClean="0">
                <a:latin typeface="Times New Roman" pitchFamily="18" charset="0"/>
                <a:cs typeface="+mn-cs"/>
              </a:defRPr>
            </a:lvl1pPr>
          </a:lstStyle>
          <a:p>
            <a:pPr>
              <a:defRPr/>
            </a:pPr>
            <a:endParaRPr lang="en-US"/>
          </a:p>
        </p:txBody>
      </p:sp>
      <p:sp>
        <p:nvSpPr>
          <p:cNvPr id="31751" name="Rectangle 7"/>
          <p:cNvSpPr>
            <a:spLocks noGrp="1" noChangeArrowheads="1"/>
          </p:cNvSpPr>
          <p:nvPr>
            <p:ph type="sldNum" sz="quarter" idx="5"/>
          </p:nvPr>
        </p:nvSpPr>
        <p:spPr bwMode="auto">
          <a:xfrm>
            <a:off x="3778645" y="9432493"/>
            <a:ext cx="2890443" cy="495732"/>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eaLnBrk="1" hangingPunct="1">
              <a:defRPr sz="1200" smtClean="0">
                <a:latin typeface="Times New Roman" pitchFamily="18" charset="0"/>
                <a:cs typeface="+mn-cs"/>
              </a:defRPr>
            </a:lvl1pPr>
          </a:lstStyle>
          <a:p>
            <a:pPr>
              <a:defRPr/>
            </a:pPr>
            <a:fld id="{A87112A6-40B3-42A0-9AB9-FC514B74818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B51DDB0-4ACB-4F2F-A252-47460AE009ED}" type="slidenum">
              <a:rPr lang="en-US" smtClean="0">
                <a:cs typeface="Arial" charset="0"/>
              </a:rPr>
              <a:pPr/>
              <a:t>1</a:t>
            </a:fld>
            <a:endParaRPr lang="en-US" smtClean="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87112A6-40B3-42A0-9AB9-FC514B748183}"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CBEA85F1-2256-4B7E-9143-1F315F229406}" type="slidenum">
              <a:rPr lang="en-US" smtClean="0">
                <a:cs typeface="Arial" charset="0"/>
              </a:rPr>
              <a:pPr/>
              <a:t>3</a:t>
            </a:fld>
            <a:endParaRPr lang="en-US" smtClean="0">
              <a:cs typeface="Arial" charset="0"/>
            </a:endParaRPr>
          </a:p>
        </p:txBody>
      </p:sp>
      <p:sp>
        <p:nvSpPr>
          <p:cNvPr id="15363" name="Rectangle 2"/>
          <p:cNvSpPr>
            <a:spLocks noGrp="1" noRot="1" noChangeAspect="1" noChangeArrowheads="1" noTextEdit="1"/>
          </p:cNvSpPr>
          <p:nvPr>
            <p:ph type="sldImg"/>
          </p:nvPr>
        </p:nvSpPr>
        <p:spPr>
          <a:xfrm>
            <a:off x="854075" y="744538"/>
            <a:ext cx="4964113" cy="3724275"/>
          </a:xfrm>
          <a:ln/>
        </p:spPr>
      </p:sp>
      <p:sp>
        <p:nvSpPr>
          <p:cNvPr id="15364" name="Rectangle 3"/>
          <p:cNvSpPr>
            <a:spLocks noGrp="1" noChangeArrowheads="1"/>
          </p:cNvSpPr>
          <p:nvPr>
            <p:ph type="body" idx="1"/>
          </p:nvPr>
        </p:nvSpPr>
        <p:spPr>
          <a:xfrm>
            <a:off x="293317" y="4715908"/>
            <a:ext cx="6375771" cy="4467701"/>
          </a:xfrm>
          <a:noFill/>
          <a:ln cap="flat">
            <a:solidFill>
              <a:schemeClr val="bg1"/>
            </a:solidFill>
          </a:ln>
        </p:spPr>
        <p:txBody>
          <a:bodyPr lIns="91932" tIns="45968" rIns="91932" bIns="45968"/>
          <a:lstStyle/>
          <a:p>
            <a:pPr eaLnBrk="1" hangingPunct="1"/>
            <a:endParaRPr lang="en-US" sz="18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0FAEABBF-409D-4666-B48C-BEF6A72349FF}" type="slidenum">
              <a:rPr lang="en-US" smtClean="0">
                <a:cs typeface="Arial" charset="0"/>
              </a:rPr>
              <a:pPr/>
              <a:t>4</a:t>
            </a:fld>
            <a:endParaRPr lang="en-US" smtClean="0">
              <a:cs typeface="Arial" charset="0"/>
            </a:endParaRPr>
          </a:p>
        </p:txBody>
      </p:sp>
      <p:sp>
        <p:nvSpPr>
          <p:cNvPr id="16387" name="Rectangle 2"/>
          <p:cNvSpPr>
            <a:spLocks noChangeArrowheads="1"/>
          </p:cNvSpPr>
          <p:nvPr/>
        </p:nvSpPr>
        <p:spPr bwMode="auto">
          <a:xfrm>
            <a:off x="0" y="9431814"/>
            <a:ext cx="2889938" cy="496411"/>
          </a:xfrm>
          <a:prstGeom prst="rect">
            <a:avLst/>
          </a:prstGeom>
          <a:noFill/>
          <a:ln w="12700">
            <a:noFill/>
            <a:miter lim="800000"/>
            <a:headEnd/>
            <a:tailEnd/>
          </a:ln>
        </p:spPr>
        <p:txBody>
          <a:bodyPr wrap="none" lIns="92958" tIns="46479" rIns="92958" bIns="46479" anchor="ctr"/>
          <a:lstStyle/>
          <a:p>
            <a:endParaRPr lang="en-ZA"/>
          </a:p>
        </p:txBody>
      </p:sp>
      <p:sp>
        <p:nvSpPr>
          <p:cNvPr id="16388" name="Rectangle 3"/>
          <p:cNvSpPr>
            <a:spLocks noGrp="1" noRot="1" noChangeAspect="1" noChangeArrowheads="1" noTextEdit="1"/>
          </p:cNvSpPr>
          <p:nvPr>
            <p:ph type="sldImg"/>
          </p:nvPr>
        </p:nvSpPr>
        <p:spPr>
          <a:xfrm>
            <a:off x="863600" y="752475"/>
            <a:ext cx="4943475" cy="3708400"/>
          </a:xfrm>
          <a:ln w="12700" cap="flat"/>
        </p:spPr>
      </p:sp>
      <p:sp>
        <p:nvSpPr>
          <p:cNvPr id="16389" name="Rectangle 4"/>
          <p:cNvSpPr>
            <a:spLocks noGrp="1" noChangeArrowheads="1"/>
          </p:cNvSpPr>
          <p:nvPr>
            <p:ph type="body" idx="1"/>
          </p:nvPr>
        </p:nvSpPr>
        <p:spPr>
          <a:noFill/>
          <a:ln/>
        </p:spPr>
        <p:txBody>
          <a:bodyPr wrap="none" lIns="90270" tIns="44343" rIns="90270" bIns="44343" anchor="ct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74283A7-B511-4161-B9E9-C51AF7F061A0}" type="slidenum">
              <a:rPr lang="en-US" smtClean="0">
                <a:cs typeface="Arial" charset="0"/>
              </a:rPr>
              <a:pPr/>
              <a:t>6</a:t>
            </a:fld>
            <a:endParaRPr lang="en-US" smtClean="0">
              <a:cs typeface="Arial" charset="0"/>
            </a:endParaRPr>
          </a:p>
        </p:txBody>
      </p:sp>
      <p:sp>
        <p:nvSpPr>
          <p:cNvPr id="17411" name="Rectangle 2"/>
          <p:cNvSpPr>
            <a:spLocks noChangeArrowheads="1"/>
          </p:cNvSpPr>
          <p:nvPr/>
        </p:nvSpPr>
        <p:spPr bwMode="auto">
          <a:xfrm>
            <a:off x="0" y="9431814"/>
            <a:ext cx="2889938" cy="496411"/>
          </a:xfrm>
          <a:prstGeom prst="rect">
            <a:avLst/>
          </a:prstGeom>
          <a:noFill/>
          <a:ln w="12700">
            <a:noFill/>
            <a:miter lim="800000"/>
            <a:headEnd/>
            <a:tailEnd/>
          </a:ln>
        </p:spPr>
        <p:txBody>
          <a:bodyPr wrap="none" lIns="92958" tIns="46479" rIns="92958" bIns="46479" anchor="ctr"/>
          <a:lstStyle/>
          <a:p>
            <a:endParaRPr lang="en-ZA"/>
          </a:p>
        </p:txBody>
      </p:sp>
      <p:sp>
        <p:nvSpPr>
          <p:cNvPr id="17412" name="Rectangle 3"/>
          <p:cNvSpPr>
            <a:spLocks noGrp="1" noRot="1" noChangeAspect="1" noChangeArrowheads="1" noTextEdit="1"/>
          </p:cNvSpPr>
          <p:nvPr>
            <p:ph type="sldImg"/>
          </p:nvPr>
        </p:nvSpPr>
        <p:spPr>
          <a:xfrm>
            <a:off x="863600" y="752475"/>
            <a:ext cx="4943475" cy="3708400"/>
          </a:xfrm>
          <a:ln w="12700" cap="flat"/>
        </p:spPr>
      </p:sp>
      <p:sp>
        <p:nvSpPr>
          <p:cNvPr id="17413" name="Rectangle 4"/>
          <p:cNvSpPr>
            <a:spLocks noGrp="1" noChangeArrowheads="1"/>
          </p:cNvSpPr>
          <p:nvPr>
            <p:ph type="body" idx="1"/>
          </p:nvPr>
        </p:nvSpPr>
        <p:spPr>
          <a:noFill/>
          <a:ln/>
        </p:spPr>
        <p:txBody>
          <a:bodyPr wrap="none" lIns="90270" tIns="44343" rIns="90270" bIns="44343" anchor="ct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5C3325D0-6AEA-4672-98E9-FAB13C18007C}" type="slidenum">
              <a:rPr lang="en-US" smtClean="0">
                <a:cs typeface="Arial" charset="0"/>
              </a:rPr>
              <a:pPr/>
              <a:t>7</a:t>
            </a:fld>
            <a:endParaRPr lang="en-US" smtClean="0">
              <a:cs typeface="Arial" charset="0"/>
            </a:endParaRPr>
          </a:p>
        </p:txBody>
      </p:sp>
      <p:sp>
        <p:nvSpPr>
          <p:cNvPr id="18435" name="Rectangle 2"/>
          <p:cNvSpPr>
            <a:spLocks noChangeArrowheads="1"/>
          </p:cNvSpPr>
          <p:nvPr/>
        </p:nvSpPr>
        <p:spPr bwMode="auto">
          <a:xfrm>
            <a:off x="0" y="9431814"/>
            <a:ext cx="2889938" cy="496411"/>
          </a:xfrm>
          <a:prstGeom prst="rect">
            <a:avLst/>
          </a:prstGeom>
          <a:noFill/>
          <a:ln w="12700">
            <a:noFill/>
            <a:miter lim="800000"/>
            <a:headEnd/>
            <a:tailEnd/>
          </a:ln>
        </p:spPr>
        <p:txBody>
          <a:bodyPr wrap="none" lIns="92958" tIns="46479" rIns="92958" bIns="46479" anchor="ctr"/>
          <a:lstStyle/>
          <a:p>
            <a:endParaRPr lang="en-ZA"/>
          </a:p>
        </p:txBody>
      </p:sp>
      <p:sp>
        <p:nvSpPr>
          <p:cNvPr id="18436" name="Rectangle 3"/>
          <p:cNvSpPr>
            <a:spLocks noGrp="1" noRot="1" noChangeAspect="1" noChangeArrowheads="1" noTextEdit="1"/>
          </p:cNvSpPr>
          <p:nvPr>
            <p:ph type="sldImg"/>
          </p:nvPr>
        </p:nvSpPr>
        <p:spPr>
          <a:xfrm>
            <a:off x="863600" y="752475"/>
            <a:ext cx="4943475" cy="3708400"/>
          </a:xfrm>
          <a:ln w="12700" cap="flat"/>
        </p:spPr>
      </p:sp>
      <p:sp>
        <p:nvSpPr>
          <p:cNvPr id="18437" name="Rectangle 4"/>
          <p:cNvSpPr>
            <a:spLocks noGrp="1" noChangeArrowheads="1"/>
          </p:cNvSpPr>
          <p:nvPr>
            <p:ph type="body" idx="1"/>
          </p:nvPr>
        </p:nvSpPr>
        <p:spPr>
          <a:noFill/>
          <a:ln/>
        </p:spPr>
        <p:txBody>
          <a:bodyPr wrap="none" lIns="90270" tIns="44343" rIns="90270" bIns="44343" anchor="ct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ZA" dirty="0" smtClean="0"/>
          </a:p>
          <a:p>
            <a:endParaRPr lang="en-ZA" dirty="0"/>
          </a:p>
        </p:txBody>
      </p:sp>
      <p:sp>
        <p:nvSpPr>
          <p:cNvPr id="4" name="Slide Number Placeholder 3"/>
          <p:cNvSpPr>
            <a:spLocks noGrp="1"/>
          </p:cNvSpPr>
          <p:nvPr>
            <p:ph type="sldNum" sz="quarter" idx="10"/>
          </p:nvPr>
        </p:nvSpPr>
        <p:spPr/>
        <p:txBody>
          <a:bodyPr/>
          <a:lstStyle/>
          <a:p>
            <a:pPr>
              <a:defRPr/>
            </a:pPr>
            <a:fld id="{A87112A6-40B3-42A0-9AB9-FC514B748183}" type="slidenum">
              <a:rPr lang="en-US"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dirty="0" smtClean="0"/>
              <a:t>Not all units of work need to incorporate project approaches to learning, but when appropriate, the integration of a project can greatly enhance learner learning. Some units of work are project-based from start to finish, while other units only incorporate a project as a culminating experience or in one part of the project. </a:t>
            </a:r>
          </a:p>
          <a:p>
            <a:endParaRPr lang="en-ZA" dirty="0"/>
          </a:p>
        </p:txBody>
      </p:sp>
      <p:sp>
        <p:nvSpPr>
          <p:cNvPr id="4" name="Slide Number Placeholder 3"/>
          <p:cNvSpPr>
            <a:spLocks noGrp="1"/>
          </p:cNvSpPr>
          <p:nvPr>
            <p:ph type="sldNum" sz="quarter" idx="10"/>
          </p:nvPr>
        </p:nvSpPr>
        <p:spPr/>
        <p:txBody>
          <a:bodyPr/>
          <a:lstStyle/>
          <a:p>
            <a:pPr>
              <a:defRPr/>
            </a:pPr>
            <a:fld id="{A87112A6-40B3-42A0-9AB9-FC514B748183}" type="slidenum">
              <a:rPr lang="en-US" smtClean="0"/>
              <a:pPr>
                <a:defRPr/>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Meeting the needs of all learners requires careful preparation and planning in project design. All learners need the right amount of scaffolding so that they feel confident and comfortable taking risks, and are working to become independent learners. Learners with learning difficulties, non-first language speakers, and learners with exceptional abilities need different kinds of support. </a:t>
            </a:r>
          </a:p>
          <a:p>
            <a:endParaRPr lang="en-ZA" dirty="0"/>
          </a:p>
        </p:txBody>
      </p:sp>
      <p:sp>
        <p:nvSpPr>
          <p:cNvPr id="4" name="Slide Number Placeholder 3"/>
          <p:cNvSpPr>
            <a:spLocks noGrp="1"/>
          </p:cNvSpPr>
          <p:nvPr>
            <p:ph type="sldNum" sz="quarter" idx="10"/>
          </p:nvPr>
        </p:nvSpPr>
        <p:spPr/>
        <p:txBody>
          <a:bodyPr/>
          <a:lstStyle/>
          <a:p>
            <a:pPr>
              <a:defRPr/>
            </a:pPr>
            <a:fld id="{A87112A6-40B3-42A0-9AB9-FC514B748183}" type="slidenum">
              <a:rPr lang="en-US" smtClean="0"/>
              <a:pPr>
                <a:defRPr/>
              </a:pPr>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B51DDB0-4ACB-4F2F-A252-47460AE009ED}" type="slidenum">
              <a:rPr lang="en-US" smtClean="0">
                <a:cs typeface="Arial" charset="0"/>
              </a:rPr>
              <a:pPr/>
              <a:t>21</a:t>
            </a:fld>
            <a:endParaRPr lang="en-US" smtClean="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860A8"/>
        </a:solidFill>
        <a:effectLst/>
      </p:bgPr>
    </p:bg>
    <p:spTree>
      <p:nvGrpSpPr>
        <p:cNvPr id="1" name=""/>
        <p:cNvGrpSpPr/>
        <p:nvPr/>
      </p:nvGrpSpPr>
      <p:grpSpPr>
        <a:xfrm>
          <a:off x="0" y="0"/>
          <a:ext cx="0" cy="0"/>
          <a:chOff x="0" y="0"/>
          <a:chExt cx="0" cy="0"/>
        </a:xfrm>
      </p:grpSpPr>
      <p:pic>
        <p:nvPicPr>
          <p:cNvPr id="4" name="Picture 2" descr="intelEDU_wht_lrg [Converted]"/>
          <p:cNvPicPr>
            <a:picLocks noChangeAspect="1" noChangeArrowheads="1"/>
          </p:cNvPicPr>
          <p:nvPr userDrawn="1"/>
        </p:nvPicPr>
        <p:blipFill>
          <a:blip r:embed="rId2"/>
          <a:srcRect/>
          <a:stretch>
            <a:fillRect/>
          </a:stretch>
        </p:blipFill>
        <p:spPr bwMode="auto">
          <a:xfrm>
            <a:off x="6478588" y="309563"/>
            <a:ext cx="2179637" cy="1089025"/>
          </a:xfrm>
          <a:prstGeom prst="rect">
            <a:avLst/>
          </a:prstGeom>
          <a:noFill/>
          <a:ln w="9525">
            <a:noFill/>
            <a:miter lim="800000"/>
            <a:headEnd/>
            <a:tailEnd/>
          </a:ln>
        </p:spPr>
      </p:pic>
      <p:sp>
        <p:nvSpPr>
          <p:cNvPr id="5" name="Text Box 3"/>
          <p:cNvSpPr txBox="1">
            <a:spLocks noChangeArrowheads="1"/>
          </p:cNvSpPr>
          <p:nvPr userDrawn="1"/>
        </p:nvSpPr>
        <p:spPr bwMode="auto">
          <a:xfrm>
            <a:off x="487363" y="6500813"/>
            <a:ext cx="6451600" cy="319087"/>
          </a:xfrm>
          <a:prstGeom prst="rect">
            <a:avLst/>
          </a:prstGeom>
          <a:noFill/>
          <a:ln w="50800" algn="ctr">
            <a:noFill/>
            <a:miter lim="800000"/>
            <a:headEnd/>
            <a:tailEnd/>
          </a:ln>
          <a:effectLst/>
        </p:spPr>
        <p:txBody>
          <a:bodyPr lIns="0" tIns="0" rIns="0" bIns="0">
            <a:spAutoFit/>
          </a:bodyPr>
          <a:lstStyle/>
          <a:p>
            <a:pPr>
              <a:defRPr/>
            </a:pPr>
            <a:r>
              <a:rPr lang="en-US" sz="700">
                <a:cs typeface="+mn-cs"/>
              </a:rPr>
              <a:t>Programs of the Intel Education Initiative are funded by the Intel Foundation and Intel Corporation.  </a:t>
            </a:r>
            <a:br>
              <a:rPr lang="en-US" sz="700">
                <a:cs typeface="+mn-cs"/>
              </a:rPr>
            </a:br>
            <a:r>
              <a:rPr lang="en-US" sz="700">
                <a:cs typeface="+mn-cs"/>
              </a:rPr>
              <a:t>Copyright © 2007 Intel Corporation. All rights reserved. Intel and Intel</a:t>
            </a:r>
            <a:r>
              <a:rPr lang="en-US" sz="700" baseline="30000">
                <a:cs typeface="+mn-cs"/>
                <a:sym typeface="Symbol" pitchFamily="18" charset="2"/>
              </a:rPr>
              <a:t></a:t>
            </a:r>
            <a:r>
              <a:rPr lang="en-US" sz="700">
                <a:cs typeface="+mn-cs"/>
              </a:rPr>
              <a:t> Education are trademarks or registered trademarks of Intel Corporation or its subsidiaries in the United States and other countries. *Other names and brands may be claimed as the property of others.</a:t>
            </a:r>
          </a:p>
        </p:txBody>
      </p:sp>
      <p:pic>
        <p:nvPicPr>
          <p:cNvPr id="6" name="Picture 4" descr="Core_Proffesional_A_RGB"/>
          <p:cNvPicPr>
            <a:picLocks noChangeAspect="1" noChangeArrowheads="1"/>
          </p:cNvPicPr>
          <p:nvPr userDrawn="1"/>
        </p:nvPicPr>
        <p:blipFill>
          <a:blip r:embed="rId3"/>
          <a:srcRect/>
          <a:stretch>
            <a:fillRect/>
          </a:stretch>
        </p:blipFill>
        <p:spPr bwMode="auto">
          <a:xfrm>
            <a:off x="474663" y="2155825"/>
            <a:ext cx="8255000" cy="2541588"/>
          </a:xfrm>
          <a:prstGeom prst="rect">
            <a:avLst/>
          </a:prstGeom>
          <a:noFill/>
          <a:ln w="9525">
            <a:noFill/>
            <a:miter lim="800000"/>
            <a:headEnd/>
            <a:tailEnd/>
          </a:ln>
        </p:spPr>
      </p:pic>
      <p:sp>
        <p:nvSpPr>
          <p:cNvPr id="183301" name="Rectangle 5"/>
          <p:cNvSpPr>
            <a:spLocks noGrp="1" noChangeArrowheads="1"/>
          </p:cNvSpPr>
          <p:nvPr>
            <p:ph type="ctrTitle" sz="quarter"/>
          </p:nvPr>
        </p:nvSpPr>
        <p:spPr>
          <a:xfrm>
            <a:off x="0" y="4935538"/>
            <a:ext cx="8766175" cy="685800"/>
          </a:xfrm>
        </p:spPr>
        <p:txBody>
          <a:bodyPr lIns="91440" tIns="45720" rIns="91440" bIns="45720" anchor="ctr"/>
          <a:lstStyle>
            <a:lvl1pPr algn="r">
              <a:defRPr sz="3600" b="0">
                <a:solidFill>
                  <a:srgbClr val="FFFFFF"/>
                </a:solidFill>
              </a:defRPr>
            </a:lvl1pPr>
          </a:lstStyle>
          <a:p>
            <a:r>
              <a:rPr lang="en-US"/>
              <a:t>Click to edit Master title style</a:t>
            </a:r>
          </a:p>
        </p:txBody>
      </p:sp>
      <p:sp>
        <p:nvSpPr>
          <p:cNvPr id="183302" name="Rectangle 6"/>
          <p:cNvSpPr>
            <a:spLocks noGrp="1" noChangeArrowheads="1"/>
          </p:cNvSpPr>
          <p:nvPr>
            <p:ph type="subTitle" sz="quarter" idx="1"/>
          </p:nvPr>
        </p:nvSpPr>
        <p:spPr>
          <a:xfrm>
            <a:off x="0" y="5602288"/>
            <a:ext cx="8766175" cy="739775"/>
          </a:xfrm>
        </p:spPr>
        <p:txBody>
          <a:bodyPr lIns="91440" tIns="45720" rIns="91440" bIns="45720"/>
          <a:lstStyle>
            <a:lvl1pPr algn="r">
              <a:defRPr sz="2800" b="1">
                <a:solidFill>
                  <a:srgbClr val="FFFFFF"/>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969E1D86-357D-4670-ABA6-476F7BB414B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59DF3AA0-D935-4068-A1F6-3F202BDA6D9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5613" y="1371600"/>
            <a:ext cx="4041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9788" y="1371600"/>
            <a:ext cx="4043362"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sldNum" sz="quarter" idx="10"/>
          </p:nvPr>
        </p:nvSpPr>
        <p:spPr>
          <a:ln/>
        </p:spPr>
        <p:txBody>
          <a:bodyPr/>
          <a:lstStyle>
            <a:lvl1pPr>
              <a:defRPr/>
            </a:lvl1pPr>
          </a:lstStyle>
          <a:p>
            <a:pPr>
              <a:defRPr/>
            </a:pPr>
            <a:fld id="{4C829002-41F9-4D6C-A901-DD67B023EED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5"/>
          <p:cNvSpPr>
            <a:spLocks noGrp="1" noChangeArrowheads="1"/>
          </p:cNvSpPr>
          <p:nvPr>
            <p:ph type="sldNum" sz="quarter" idx="10"/>
          </p:nvPr>
        </p:nvSpPr>
        <p:spPr>
          <a:ln/>
        </p:spPr>
        <p:txBody>
          <a:bodyPr/>
          <a:lstStyle>
            <a:lvl1pPr>
              <a:defRPr/>
            </a:lvl1pPr>
          </a:lstStyle>
          <a:p>
            <a:pPr>
              <a:defRPr/>
            </a:pPr>
            <a:fld id="{D729753C-4B7E-43E0-9C88-AC2984F114C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5"/>
          <p:cNvSpPr>
            <a:spLocks noGrp="1" noChangeArrowheads="1"/>
          </p:cNvSpPr>
          <p:nvPr>
            <p:ph type="sldNum" sz="quarter" idx="10"/>
          </p:nvPr>
        </p:nvSpPr>
        <p:spPr>
          <a:ln/>
        </p:spPr>
        <p:txBody>
          <a:bodyPr/>
          <a:lstStyle>
            <a:lvl1pPr>
              <a:defRPr/>
            </a:lvl1pPr>
          </a:lstStyle>
          <a:p>
            <a:pPr>
              <a:defRPr/>
            </a:pPr>
            <a:fld id="{A88545EE-606D-4F02-97E8-7885EDA9F79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B0FF0415-92CB-4C34-908E-6E1CF4AB0A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9AAB8E26-A57F-429B-B87D-7022EC9F28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D280001F-0B1E-45F5-91B0-1B15435B1DF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94281CEF-F9B0-4E9C-98A0-1D0C4078A65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4163" y="273050"/>
            <a:ext cx="2058987" cy="544195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5613" y="273050"/>
            <a:ext cx="6026150" cy="5441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73F63CAE-9254-4301-B1F4-44E5811CA86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860A8"/>
        </a:solidFill>
        <a:effectLst/>
      </p:bgPr>
    </p:bg>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966788" y="6350000"/>
            <a:ext cx="6451600" cy="212725"/>
          </a:xfrm>
          <a:prstGeom prst="rect">
            <a:avLst/>
          </a:prstGeom>
          <a:noFill/>
          <a:ln w="50800" algn="ctr">
            <a:noFill/>
            <a:miter lim="800000"/>
            <a:headEnd/>
            <a:tailEnd/>
          </a:ln>
          <a:effectLst/>
        </p:spPr>
        <p:txBody>
          <a:bodyPr lIns="0" tIns="0" rIns="0" bIns="0">
            <a:spAutoFit/>
          </a:bodyPr>
          <a:lstStyle/>
          <a:p>
            <a:pPr>
              <a:defRPr/>
            </a:pPr>
            <a:r>
              <a:rPr lang="en-US" sz="700">
                <a:solidFill>
                  <a:schemeClr val="bg1"/>
                </a:solidFill>
              </a:rPr>
              <a:t>Copyright © 2008, Intel Corporation. All rights reserved. Intel, the Intel logo, Intel Education Initiative, and Intel Teach Program are trademarks of Intel Corporation in the U.S. and other countries. *Other names and brands may be claimed as the property of others.</a:t>
            </a:r>
          </a:p>
        </p:txBody>
      </p:sp>
      <p:pic>
        <p:nvPicPr>
          <p:cNvPr id="5" name="Picture 11" descr="Essentials_Core_lg"/>
          <p:cNvPicPr>
            <a:picLocks noChangeAspect="1" noChangeArrowheads="1"/>
          </p:cNvPicPr>
          <p:nvPr userDrawn="1"/>
        </p:nvPicPr>
        <p:blipFill>
          <a:blip r:embed="rId2"/>
          <a:srcRect/>
          <a:stretch>
            <a:fillRect/>
          </a:stretch>
        </p:blipFill>
        <p:spPr bwMode="auto">
          <a:xfrm>
            <a:off x="685800" y="1752600"/>
            <a:ext cx="7766050" cy="2390775"/>
          </a:xfrm>
          <a:prstGeom prst="rect">
            <a:avLst/>
          </a:prstGeom>
          <a:noFill/>
          <a:ln w="9525">
            <a:noFill/>
            <a:miter lim="800000"/>
            <a:headEnd/>
            <a:tailEnd/>
          </a:ln>
        </p:spPr>
      </p:pic>
      <p:pic>
        <p:nvPicPr>
          <p:cNvPr id="6" name="Picture 10" descr="logo_new_white_522.gif"/>
          <p:cNvPicPr>
            <a:picLocks noChangeAspect="1"/>
          </p:cNvPicPr>
          <p:nvPr userDrawn="1"/>
        </p:nvPicPr>
        <p:blipFill>
          <a:blip r:embed="rId3"/>
          <a:srcRect/>
          <a:stretch>
            <a:fillRect/>
          </a:stretch>
        </p:blipFill>
        <p:spPr bwMode="auto">
          <a:xfrm>
            <a:off x="6934200" y="228600"/>
            <a:ext cx="1890713" cy="1274763"/>
          </a:xfrm>
          <a:prstGeom prst="rect">
            <a:avLst/>
          </a:prstGeom>
          <a:noFill/>
          <a:ln w="9525">
            <a:noFill/>
            <a:miter lim="800000"/>
            <a:headEnd/>
            <a:tailEnd/>
          </a:ln>
        </p:spPr>
      </p:pic>
      <p:sp>
        <p:nvSpPr>
          <p:cNvPr id="246786" name="Rectangle 2"/>
          <p:cNvSpPr>
            <a:spLocks noGrp="1" noChangeArrowheads="1"/>
          </p:cNvSpPr>
          <p:nvPr>
            <p:ph type="ctrTitle"/>
          </p:nvPr>
        </p:nvSpPr>
        <p:spPr>
          <a:xfrm>
            <a:off x="685800" y="4241800"/>
            <a:ext cx="7772400" cy="1050925"/>
          </a:xfrm>
        </p:spPr>
        <p:txBody>
          <a:bodyPr/>
          <a:lstStyle>
            <a:lvl1pPr algn="r">
              <a:defRPr sz="3600"/>
            </a:lvl1pPr>
          </a:lstStyle>
          <a:p>
            <a:r>
              <a:rPr lang="en-US"/>
              <a:t>Click to edit Master title style</a:t>
            </a:r>
          </a:p>
        </p:txBody>
      </p:sp>
      <p:sp>
        <p:nvSpPr>
          <p:cNvPr id="246787" name="Rectangle 3"/>
          <p:cNvSpPr>
            <a:spLocks noGrp="1" noChangeArrowheads="1"/>
          </p:cNvSpPr>
          <p:nvPr>
            <p:ph type="subTitle" idx="1"/>
          </p:nvPr>
        </p:nvSpPr>
        <p:spPr>
          <a:xfrm>
            <a:off x="2057400" y="5448300"/>
            <a:ext cx="6400800" cy="736600"/>
          </a:xfrm>
        </p:spPr>
        <p:txBody>
          <a:bodyPr/>
          <a:lstStyle>
            <a:lvl1pPr algn="r">
              <a:defRPr/>
            </a:lvl1pPr>
          </a:lstStyle>
          <a:p>
            <a:r>
              <a:rPr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9EDC0DF7-E9A0-4ED0-91B3-5E7FA530BE9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Z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80D7A217-70A5-46F6-ADBB-0DACC882ABF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sldNum" sz="quarter" idx="10"/>
          </p:nvPr>
        </p:nvSpPr>
        <p:spPr>
          <a:ln/>
        </p:spPr>
        <p:txBody>
          <a:bodyPr/>
          <a:lstStyle>
            <a:lvl1pPr>
              <a:defRPr/>
            </a:lvl1pPr>
          </a:lstStyle>
          <a:p>
            <a:pPr>
              <a:defRPr/>
            </a:pPr>
            <a:fld id="{F8CF7DD8-E73F-4ACA-A8B1-38AED404F82A}"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5"/>
          <p:cNvSpPr>
            <a:spLocks noGrp="1" noChangeArrowheads="1"/>
          </p:cNvSpPr>
          <p:nvPr>
            <p:ph type="sldNum" sz="quarter" idx="10"/>
          </p:nvPr>
        </p:nvSpPr>
        <p:spPr>
          <a:ln/>
        </p:spPr>
        <p:txBody>
          <a:bodyPr/>
          <a:lstStyle>
            <a:lvl1pPr>
              <a:defRPr/>
            </a:lvl1pPr>
          </a:lstStyle>
          <a:p>
            <a:pPr>
              <a:defRPr/>
            </a:pPr>
            <a:fld id="{F7D7E96F-04C5-4616-AF4D-1E4413EFB1C2}"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5"/>
          <p:cNvSpPr>
            <a:spLocks noGrp="1" noChangeArrowheads="1"/>
          </p:cNvSpPr>
          <p:nvPr>
            <p:ph type="sldNum" sz="quarter" idx="10"/>
          </p:nvPr>
        </p:nvSpPr>
        <p:spPr>
          <a:ln/>
        </p:spPr>
        <p:txBody>
          <a:bodyPr/>
          <a:lstStyle>
            <a:lvl1pPr>
              <a:defRPr/>
            </a:lvl1pPr>
          </a:lstStyle>
          <a:p>
            <a:pPr>
              <a:defRPr/>
            </a:pPr>
            <a:fld id="{D6A556CD-B00F-44F9-9B63-915D94797D7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68059419-3E4B-429C-AAD5-DC2A16983C5C}"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93378B73-D1A2-4F0D-ACB9-0FAB65CEBC3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3E3FCB82-5D86-4860-94B7-1EA98D453227}"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85918803-E34F-4139-AA62-AB9B3787F64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821363"/>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304800"/>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sldNum" sz="quarter" idx="10"/>
          </p:nvPr>
        </p:nvSpPr>
        <p:spPr>
          <a:ln/>
        </p:spPr>
        <p:txBody>
          <a:bodyPr/>
          <a:lstStyle>
            <a:lvl1pPr>
              <a:defRPr/>
            </a:lvl1pPr>
          </a:lstStyle>
          <a:p>
            <a:pPr>
              <a:defRPr/>
            </a:pPr>
            <a:fld id="{755EC52F-E154-43E2-9E7E-93E0F7F9C7C5}"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smtClean="0"/>
              <a:t>Click to edit Master title style</a:t>
            </a:r>
            <a:endParaRPr lang="en-Z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sldNum" sz="quarter" idx="10"/>
          </p:nvPr>
        </p:nvSpPr>
        <p:spPr>
          <a:ln/>
        </p:spPr>
        <p:txBody>
          <a:bodyPr/>
          <a:lstStyle>
            <a:lvl1pPr>
              <a:defRPr/>
            </a:lvl1pPr>
          </a:lstStyle>
          <a:p>
            <a:pPr>
              <a:defRPr/>
            </a:pPr>
            <a:fld id="{B13FAF73-EAB2-4C3A-A4B3-5B9EEA9D582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ChangeArrowheads="1"/>
          </p:cNvSpPr>
          <p:nvPr/>
        </p:nvSpPr>
        <p:spPr bwMode="grayWhite">
          <a:xfrm>
            <a:off x="3175" y="6029325"/>
            <a:ext cx="9140825" cy="828675"/>
          </a:xfrm>
          <a:prstGeom prst="rect">
            <a:avLst/>
          </a:prstGeom>
          <a:solidFill>
            <a:srgbClr val="0860A8"/>
          </a:solidFill>
          <a:ln w="9525">
            <a:noFill/>
            <a:miter lim="800000"/>
            <a:headEnd/>
            <a:tailEnd/>
          </a:ln>
          <a:effectLst/>
        </p:spPr>
        <p:txBody>
          <a:bodyPr wrap="none" anchor="ctr"/>
          <a:lstStyle/>
          <a:p>
            <a:pPr>
              <a:defRPr/>
            </a:pPr>
            <a:endParaRPr lang="en-ZA">
              <a:cs typeface="+mn-cs"/>
            </a:endParaRPr>
          </a:p>
        </p:txBody>
      </p:sp>
      <p:sp>
        <p:nvSpPr>
          <p:cNvPr id="1027" name="Rectangle 3"/>
          <p:cNvSpPr>
            <a:spLocks noGrp="1" noChangeArrowheads="1"/>
          </p:cNvSpPr>
          <p:nvPr>
            <p:ph type="title"/>
          </p:nvPr>
        </p:nvSpPr>
        <p:spPr bwMode="auto">
          <a:xfrm>
            <a:off x="455613" y="273050"/>
            <a:ext cx="8237537" cy="889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5613" y="1371600"/>
            <a:ext cx="8237537"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2277" name="Rectangle 5"/>
          <p:cNvSpPr>
            <a:spLocks noGrp="1" noChangeArrowheads="1"/>
          </p:cNvSpPr>
          <p:nvPr>
            <p:ph type="sldNum" sz="quarter" idx="4"/>
          </p:nvPr>
        </p:nvSpPr>
        <p:spPr bwMode="auto">
          <a:xfrm>
            <a:off x="455613" y="6357938"/>
            <a:ext cx="415925"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800" b="1" smtClean="0">
                <a:solidFill>
                  <a:srgbClr val="FFFFFF"/>
                </a:solidFill>
                <a:cs typeface="+mn-cs"/>
              </a:defRPr>
            </a:lvl1pPr>
          </a:lstStyle>
          <a:p>
            <a:pPr>
              <a:defRPr/>
            </a:pPr>
            <a:fld id="{625D7F90-BA71-4B93-A328-6A1A85D6646C}" type="slidenum">
              <a:rPr lang="en-US"/>
              <a:pPr>
                <a:defRPr/>
              </a:pPr>
              <a:t>‹#›</a:t>
            </a:fld>
            <a:endParaRPr lang="en-US"/>
          </a:p>
        </p:txBody>
      </p:sp>
      <p:pic>
        <p:nvPicPr>
          <p:cNvPr id="1030" name="Picture 6" descr="intelEDU_wht_lrg [Converted]"/>
          <p:cNvPicPr>
            <a:picLocks noChangeAspect="1" noChangeArrowheads="1"/>
          </p:cNvPicPr>
          <p:nvPr/>
        </p:nvPicPr>
        <p:blipFill>
          <a:blip r:embed="rId13"/>
          <a:srcRect/>
          <a:stretch>
            <a:fillRect/>
          </a:stretch>
        </p:blipFill>
        <p:spPr bwMode="auto">
          <a:xfrm>
            <a:off x="7546975" y="6115050"/>
            <a:ext cx="1116013" cy="557213"/>
          </a:xfrm>
          <a:prstGeom prst="rect">
            <a:avLst/>
          </a:prstGeom>
          <a:noFill/>
          <a:ln w="9525">
            <a:noFill/>
            <a:miter lim="800000"/>
            <a:headEnd/>
            <a:tailEnd/>
          </a:ln>
        </p:spPr>
      </p:pic>
      <p:sp>
        <p:nvSpPr>
          <p:cNvPr id="182279" name="Text Box 7"/>
          <p:cNvSpPr txBox="1">
            <a:spLocks noChangeArrowheads="1"/>
          </p:cNvSpPr>
          <p:nvPr/>
        </p:nvSpPr>
        <p:spPr bwMode="auto">
          <a:xfrm>
            <a:off x="990600" y="6400800"/>
            <a:ext cx="6451600" cy="212725"/>
          </a:xfrm>
          <a:prstGeom prst="rect">
            <a:avLst/>
          </a:prstGeom>
          <a:noFill/>
          <a:ln w="50800" algn="ctr">
            <a:noFill/>
            <a:miter lim="800000"/>
            <a:headEnd/>
            <a:tailEnd/>
          </a:ln>
          <a:effectLst/>
        </p:spPr>
        <p:txBody>
          <a:bodyPr lIns="0" tIns="0" rIns="0" bIns="0">
            <a:spAutoFit/>
          </a:bodyPr>
          <a:lstStyle/>
          <a:p>
            <a:pPr>
              <a:defRPr/>
            </a:pPr>
            <a:r>
              <a:rPr lang="en-US" sz="700">
                <a:cs typeface="+mn-cs"/>
              </a:rPr>
              <a:t>Copyright © 2008 Intel Corporation. All rights reserved. Intel and Intel</a:t>
            </a:r>
            <a:r>
              <a:rPr lang="en-US" sz="700" baseline="30000">
                <a:cs typeface="+mn-cs"/>
                <a:sym typeface="Symbol" pitchFamily="18" charset="2"/>
              </a:rPr>
              <a:t></a:t>
            </a:r>
            <a:r>
              <a:rPr lang="en-US" sz="700">
                <a:cs typeface="+mn-cs"/>
              </a:rPr>
              <a:t> Education are trademarks or registered trademarks of Intel Corporation or its subsidiaries in the United States and other countries. *Other names and brands may be claimed as the property of others.</a:t>
            </a:r>
          </a:p>
        </p:txBody>
      </p:sp>
    </p:spTree>
  </p:cSld>
  <p:clrMap bg1="dk2" tx1="lt1" bg2="dk1" tx2="lt2" accent1="accent1" accent2="accent2" accent3="accent3" accent4="accent4" accent5="accent5" accent6="accent6" hlink="hlink" folHlink="folHlink"/>
  <p:sldLayoutIdLst>
    <p:sldLayoutId id="2147483699"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Verdana" pitchFamily="34" charset="0"/>
          <a:cs typeface="Arial" charset="0"/>
        </a:defRPr>
      </a:lvl2pPr>
      <a:lvl3pPr algn="l" rtl="0" eaLnBrk="0" fontAlgn="base" hangingPunct="0">
        <a:spcBef>
          <a:spcPct val="0"/>
        </a:spcBef>
        <a:spcAft>
          <a:spcPct val="0"/>
        </a:spcAft>
        <a:defRPr sz="2600" b="1">
          <a:solidFill>
            <a:schemeClr val="tx1"/>
          </a:solidFill>
          <a:latin typeface="Verdana" pitchFamily="34" charset="0"/>
          <a:cs typeface="Arial" charset="0"/>
        </a:defRPr>
      </a:lvl3pPr>
      <a:lvl4pPr algn="l" rtl="0" eaLnBrk="0" fontAlgn="base" hangingPunct="0">
        <a:spcBef>
          <a:spcPct val="0"/>
        </a:spcBef>
        <a:spcAft>
          <a:spcPct val="0"/>
        </a:spcAft>
        <a:defRPr sz="2600" b="1">
          <a:solidFill>
            <a:schemeClr val="tx1"/>
          </a:solidFill>
          <a:latin typeface="Verdana" pitchFamily="34" charset="0"/>
          <a:cs typeface="Arial" charset="0"/>
        </a:defRPr>
      </a:lvl4pPr>
      <a:lvl5pPr algn="l" rtl="0" eaLnBrk="0" fontAlgn="base" hangingPunct="0">
        <a:spcBef>
          <a:spcPct val="0"/>
        </a:spcBef>
        <a:spcAft>
          <a:spcPct val="0"/>
        </a:spcAft>
        <a:defRPr sz="2600" b="1">
          <a:solidFill>
            <a:schemeClr val="tx1"/>
          </a:solidFill>
          <a:latin typeface="Verdana" pitchFamily="34" charset="0"/>
          <a:cs typeface="Arial" charset="0"/>
        </a:defRPr>
      </a:lvl5pPr>
      <a:lvl6pPr marL="457200" algn="l" rtl="0" fontAlgn="base">
        <a:spcBef>
          <a:spcPct val="0"/>
        </a:spcBef>
        <a:spcAft>
          <a:spcPct val="0"/>
        </a:spcAft>
        <a:defRPr sz="2600" b="1">
          <a:solidFill>
            <a:schemeClr val="tx1"/>
          </a:solidFill>
          <a:latin typeface="Verdana" pitchFamily="34" charset="0"/>
          <a:cs typeface="Arial" charset="0"/>
        </a:defRPr>
      </a:lvl6pPr>
      <a:lvl7pPr marL="914400" algn="l" rtl="0" fontAlgn="base">
        <a:spcBef>
          <a:spcPct val="0"/>
        </a:spcBef>
        <a:spcAft>
          <a:spcPct val="0"/>
        </a:spcAft>
        <a:defRPr sz="2600" b="1">
          <a:solidFill>
            <a:schemeClr val="tx1"/>
          </a:solidFill>
          <a:latin typeface="Verdana" pitchFamily="34" charset="0"/>
          <a:cs typeface="Arial" charset="0"/>
        </a:defRPr>
      </a:lvl7pPr>
      <a:lvl8pPr marL="1371600" algn="l" rtl="0" fontAlgn="base">
        <a:spcBef>
          <a:spcPct val="0"/>
        </a:spcBef>
        <a:spcAft>
          <a:spcPct val="0"/>
        </a:spcAft>
        <a:defRPr sz="2600" b="1">
          <a:solidFill>
            <a:schemeClr val="tx1"/>
          </a:solidFill>
          <a:latin typeface="Verdana" pitchFamily="34" charset="0"/>
          <a:cs typeface="Arial" charset="0"/>
        </a:defRPr>
      </a:lvl8pPr>
      <a:lvl9pPr marL="1828800" algn="l" rtl="0" fontAlgn="base">
        <a:spcBef>
          <a:spcPct val="0"/>
        </a:spcBef>
        <a:spcAft>
          <a:spcPct val="0"/>
        </a:spcAft>
        <a:defRPr sz="2600" b="1">
          <a:solidFill>
            <a:schemeClr val="tx1"/>
          </a:solidFill>
          <a:latin typeface="Verdana" pitchFamily="34" charset="0"/>
          <a:cs typeface="Arial" charset="0"/>
        </a:defRPr>
      </a:lvl9pPr>
    </p:titleStyle>
    <p:bodyStyle>
      <a:lvl1pPr marL="342900" indent="-342900" algn="l" rtl="0" eaLnBrk="0" fontAlgn="base" hangingPunct="0">
        <a:spcBef>
          <a:spcPct val="60000"/>
        </a:spcBef>
        <a:spcAft>
          <a:spcPct val="0"/>
        </a:spcAft>
        <a:buChar char="•"/>
        <a:defRPr sz="3200">
          <a:solidFill>
            <a:schemeClr val="tx1"/>
          </a:solidFill>
          <a:latin typeface="+mn-lt"/>
          <a:ea typeface="+mn-ea"/>
          <a:cs typeface="+mn-cs"/>
        </a:defRPr>
      </a:lvl1pPr>
      <a:lvl2pPr marL="246063" indent="-244475" algn="l" rtl="0" eaLnBrk="0" fontAlgn="base" hangingPunct="0">
        <a:spcBef>
          <a:spcPct val="40000"/>
        </a:spcBef>
        <a:spcAft>
          <a:spcPct val="0"/>
        </a:spcAft>
        <a:buSzPct val="125000"/>
        <a:buFont typeface="Times" pitchFamily="18" charset="0"/>
        <a:buChar char="•"/>
        <a:defRPr sz="2800">
          <a:solidFill>
            <a:schemeClr val="tx1"/>
          </a:solidFill>
          <a:latin typeface="+mn-lt"/>
          <a:cs typeface="+mn-cs"/>
        </a:defRPr>
      </a:lvl2pPr>
      <a:lvl3pPr marL="571500" indent="-323850" algn="l" rtl="0" eaLnBrk="0" fontAlgn="base" hangingPunct="0">
        <a:spcBef>
          <a:spcPct val="20000"/>
        </a:spcBef>
        <a:spcAft>
          <a:spcPct val="0"/>
        </a:spcAft>
        <a:buChar char="–"/>
        <a:defRPr sz="1600">
          <a:solidFill>
            <a:schemeClr val="tx1"/>
          </a:solidFill>
          <a:latin typeface="+mn-lt"/>
          <a:cs typeface="+mn-cs"/>
        </a:defRPr>
      </a:lvl3pPr>
      <a:lvl4pPr marL="725488" indent="-152400" algn="l" rtl="0" eaLnBrk="0" fontAlgn="base" hangingPunct="0">
        <a:spcBef>
          <a:spcPct val="20000"/>
        </a:spcBef>
        <a:spcAft>
          <a:spcPct val="0"/>
        </a:spcAft>
        <a:buFont typeface="Times" pitchFamily="18" charset="0"/>
        <a:buChar char="•"/>
        <a:defRPr sz="1600">
          <a:solidFill>
            <a:schemeClr val="tx1"/>
          </a:solidFill>
          <a:latin typeface="+mn-lt"/>
          <a:cs typeface="+mn-cs"/>
        </a:defRPr>
      </a:lvl4pPr>
      <a:lvl5pPr marL="1136650" indent="-409575" algn="l" rtl="0" eaLnBrk="0" fontAlgn="base" hangingPunct="0">
        <a:spcBef>
          <a:spcPct val="20000"/>
        </a:spcBef>
        <a:spcAft>
          <a:spcPct val="0"/>
        </a:spcAft>
        <a:buChar char="–"/>
        <a:defRPr sz="1600">
          <a:solidFill>
            <a:schemeClr val="tx1"/>
          </a:solidFill>
          <a:latin typeface="+mn-lt"/>
          <a:cs typeface="+mn-cs"/>
        </a:defRPr>
      </a:lvl5pPr>
      <a:lvl6pPr marL="1593850" indent="-409575" algn="l" rtl="0" fontAlgn="base">
        <a:spcBef>
          <a:spcPct val="20000"/>
        </a:spcBef>
        <a:spcAft>
          <a:spcPct val="0"/>
        </a:spcAft>
        <a:buChar char="–"/>
        <a:defRPr sz="1600">
          <a:solidFill>
            <a:schemeClr val="tx1"/>
          </a:solidFill>
          <a:latin typeface="+mn-lt"/>
          <a:cs typeface="+mn-cs"/>
        </a:defRPr>
      </a:lvl6pPr>
      <a:lvl7pPr marL="2051050" indent="-409575" algn="l" rtl="0" fontAlgn="base">
        <a:spcBef>
          <a:spcPct val="20000"/>
        </a:spcBef>
        <a:spcAft>
          <a:spcPct val="0"/>
        </a:spcAft>
        <a:buChar char="–"/>
        <a:defRPr sz="1600">
          <a:solidFill>
            <a:schemeClr val="tx1"/>
          </a:solidFill>
          <a:latin typeface="+mn-lt"/>
          <a:cs typeface="+mn-cs"/>
        </a:defRPr>
      </a:lvl7pPr>
      <a:lvl8pPr marL="2508250" indent="-409575" algn="l" rtl="0" fontAlgn="base">
        <a:spcBef>
          <a:spcPct val="20000"/>
        </a:spcBef>
        <a:spcAft>
          <a:spcPct val="0"/>
        </a:spcAft>
        <a:buChar char="–"/>
        <a:defRPr sz="1600">
          <a:solidFill>
            <a:schemeClr val="tx1"/>
          </a:solidFill>
          <a:latin typeface="+mn-lt"/>
          <a:cs typeface="+mn-cs"/>
        </a:defRPr>
      </a:lvl8pPr>
      <a:lvl9pPr marL="2965450" indent="-409575"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2E86"/>
        </a:solidFill>
        <a:effectLst/>
      </p:bgPr>
    </p:bg>
    <p:spTree>
      <p:nvGrpSpPr>
        <p:cNvPr id="1" name=""/>
        <p:cNvGrpSpPr/>
        <p:nvPr/>
      </p:nvGrpSpPr>
      <p:grpSpPr>
        <a:xfrm>
          <a:off x="0" y="0"/>
          <a:ext cx="0" cy="0"/>
          <a:chOff x="0" y="0"/>
          <a:chExt cx="0" cy="0"/>
        </a:xfrm>
      </p:grpSpPr>
      <p:sp>
        <p:nvSpPr>
          <p:cNvPr id="245762" name="Rectangle 2"/>
          <p:cNvSpPr>
            <a:spLocks noChangeArrowheads="1"/>
          </p:cNvSpPr>
          <p:nvPr/>
        </p:nvSpPr>
        <p:spPr bwMode="grayWhite">
          <a:xfrm>
            <a:off x="3175" y="6029325"/>
            <a:ext cx="9140825" cy="828675"/>
          </a:xfrm>
          <a:prstGeom prst="rect">
            <a:avLst/>
          </a:prstGeom>
          <a:solidFill>
            <a:srgbClr val="0860A8"/>
          </a:solidFill>
          <a:ln w="9525">
            <a:noFill/>
            <a:miter lim="800000"/>
            <a:headEnd/>
            <a:tailEnd/>
          </a:ln>
          <a:effectLst/>
        </p:spPr>
        <p:txBody>
          <a:bodyPr wrap="none" anchor="ctr"/>
          <a:lstStyle/>
          <a:p>
            <a:pPr>
              <a:defRPr/>
            </a:pPr>
            <a:endParaRPr lang="en-ZA">
              <a:cs typeface="+mn-cs"/>
            </a:endParaRPr>
          </a:p>
        </p:txBody>
      </p:sp>
      <p:sp>
        <p:nvSpPr>
          <p:cNvPr id="2051" name="Rectangle 3"/>
          <p:cNvSpPr>
            <a:spLocks noGrp="1" noChangeArrowheads="1"/>
          </p:cNvSpPr>
          <p:nvPr>
            <p:ph type="title"/>
          </p:nvPr>
        </p:nvSpPr>
        <p:spPr bwMode="auto">
          <a:xfrm>
            <a:off x="457200" y="3048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4"/>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765" name="Rectangle 5"/>
          <p:cNvSpPr>
            <a:spLocks noGrp="1" noChangeArrowheads="1"/>
          </p:cNvSpPr>
          <p:nvPr>
            <p:ph type="sldNum" sz="quarter" idx="4"/>
          </p:nvPr>
        </p:nvSpPr>
        <p:spPr bwMode="auto">
          <a:xfrm>
            <a:off x="457200" y="6400800"/>
            <a:ext cx="415925" cy="2714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b="1" smtClean="0">
                <a:solidFill>
                  <a:srgbClr val="FFFFFF"/>
                </a:solidFill>
                <a:cs typeface="+mn-cs"/>
              </a:defRPr>
            </a:lvl1pPr>
          </a:lstStyle>
          <a:p>
            <a:pPr>
              <a:defRPr/>
            </a:pPr>
            <a:fld id="{1A1F9BD5-005E-49D5-B0A0-1E50571AB1DB}" type="slidenum">
              <a:rPr lang="en-US"/>
              <a:pPr>
                <a:defRPr/>
              </a:pPr>
              <a:t>‹#›</a:t>
            </a:fld>
            <a:endParaRPr lang="en-US"/>
          </a:p>
        </p:txBody>
      </p:sp>
      <p:pic>
        <p:nvPicPr>
          <p:cNvPr id="2055" name="Picture 8" descr="logo_new_white_522.gif"/>
          <p:cNvPicPr>
            <a:picLocks noChangeAspect="1"/>
          </p:cNvPicPr>
          <p:nvPr/>
        </p:nvPicPr>
        <p:blipFill>
          <a:blip r:embed="rId14"/>
          <a:srcRect/>
          <a:stretch>
            <a:fillRect/>
          </a:stretch>
        </p:blipFill>
        <p:spPr bwMode="auto">
          <a:xfrm>
            <a:off x="7924800" y="6324600"/>
            <a:ext cx="792163" cy="5334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0"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hdr="0" ftr="0" dt="0"/>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Verdana" pitchFamily="34" charset="0"/>
          <a:cs typeface="Arial" charset="0"/>
        </a:defRPr>
      </a:lvl2pPr>
      <a:lvl3pPr algn="l" rtl="0" eaLnBrk="0" fontAlgn="base" hangingPunct="0">
        <a:spcBef>
          <a:spcPct val="0"/>
        </a:spcBef>
        <a:spcAft>
          <a:spcPct val="0"/>
        </a:spcAft>
        <a:defRPr sz="3200" b="1">
          <a:solidFill>
            <a:schemeClr val="bg1"/>
          </a:solidFill>
          <a:latin typeface="Verdana" pitchFamily="34" charset="0"/>
          <a:cs typeface="Arial" charset="0"/>
        </a:defRPr>
      </a:lvl3pPr>
      <a:lvl4pPr algn="l" rtl="0" eaLnBrk="0" fontAlgn="base" hangingPunct="0">
        <a:spcBef>
          <a:spcPct val="0"/>
        </a:spcBef>
        <a:spcAft>
          <a:spcPct val="0"/>
        </a:spcAft>
        <a:defRPr sz="3200" b="1">
          <a:solidFill>
            <a:schemeClr val="bg1"/>
          </a:solidFill>
          <a:latin typeface="Verdana" pitchFamily="34" charset="0"/>
          <a:cs typeface="Arial" charset="0"/>
        </a:defRPr>
      </a:lvl4pPr>
      <a:lvl5pPr algn="l" rtl="0" eaLnBrk="0" fontAlgn="base" hangingPunct="0">
        <a:spcBef>
          <a:spcPct val="0"/>
        </a:spcBef>
        <a:spcAft>
          <a:spcPct val="0"/>
        </a:spcAft>
        <a:defRPr sz="3200" b="1">
          <a:solidFill>
            <a:schemeClr val="bg1"/>
          </a:solidFill>
          <a:latin typeface="Verdana" pitchFamily="34" charset="0"/>
          <a:cs typeface="Arial" charset="0"/>
        </a:defRPr>
      </a:lvl5pPr>
      <a:lvl6pPr marL="457200" algn="l" rtl="0" fontAlgn="base">
        <a:spcBef>
          <a:spcPct val="0"/>
        </a:spcBef>
        <a:spcAft>
          <a:spcPct val="0"/>
        </a:spcAft>
        <a:defRPr sz="3200" b="1">
          <a:solidFill>
            <a:schemeClr val="bg1"/>
          </a:solidFill>
          <a:latin typeface="Verdana" pitchFamily="34" charset="0"/>
          <a:cs typeface="Arial" charset="0"/>
        </a:defRPr>
      </a:lvl6pPr>
      <a:lvl7pPr marL="914400" algn="l" rtl="0" fontAlgn="base">
        <a:spcBef>
          <a:spcPct val="0"/>
        </a:spcBef>
        <a:spcAft>
          <a:spcPct val="0"/>
        </a:spcAft>
        <a:defRPr sz="3200" b="1">
          <a:solidFill>
            <a:schemeClr val="bg1"/>
          </a:solidFill>
          <a:latin typeface="Verdana" pitchFamily="34" charset="0"/>
          <a:cs typeface="Arial" charset="0"/>
        </a:defRPr>
      </a:lvl7pPr>
      <a:lvl8pPr marL="1371600" algn="l" rtl="0" fontAlgn="base">
        <a:spcBef>
          <a:spcPct val="0"/>
        </a:spcBef>
        <a:spcAft>
          <a:spcPct val="0"/>
        </a:spcAft>
        <a:defRPr sz="3200" b="1">
          <a:solidFill>
            <a:schemeClr val="bg1"/>
          </a:solidFill>
          <a:latin typeface="Verdana" pitchFamily="34" charset="0"/>
          <a:cs typeface="Arial" charset="0"/>
        </a:defRPr>
      </a:lvl8pPr>
      <a:lvl9pPr marL="1828800" algn="l" rtl="0" fontAlgn="base">
        <a:spcBef>
          <a:spcPct val="0"/>
        </a:spcBef>
        <a:spcAft>
          <a:spcPct val="0"/>
        </a:spcAft>
        <a:defRPr sz="3200" b="1">
          <a:solidFill>
            <a:schemeClr val="bg1"/>
          </a:solidFill>
          <a:latin typeface="Verdana" pitchFamily="34" charset="0"/>
          <a:cs typeface="Arial" charset="0"/>
        </a:defRPr>
      </a:lvl9pPr>
    </p:titleStyle>
    <p:bodyStyle>
      <a:lvl1pPr marL="342900" indent="-342900" algn="l" rtl="0" eaLnBrk="0" fontAlgn="base" hangingPunct="0">
        <a:spcBef>
          <a:spcPct val="0"/>
        </a:spcBef>
        <a:spcAft>
          <a:spcPct val="0"/>
        </a:spcAft>
        <a:buChar char="•"/>
        <a:defRPr sz="2400" b="1">
          <a:solidFill>
            <a:schemeClr val="bg1"/>
          </a:solidFill>
          <a:latin typeface="+mn-lt"/>
          <a:ea typeface="+mn-ea"/>
          <a:cs typeface="+mn-cs"/>
        </a:defRPr>
      </a:lvl1pPr>
      <a:lvl2pPr marL="742950" indent="-285750" algn="l" rtl="0" eaLnBrk="0" fontAlgn="base" hangingPunct="0">
        <a:spcBef>
          <a:spcPct val="0"/>
        </a:spcBef>
        <a:spcAft>
          <a:spcPct val="0"/>
        </a:spcAft>
        <a:buChar char="–"/>
        <a:defRPr sz="2000">
          <a:solidFill>
            <a:schemeClr val="bg1"/>
          </a:solidFill>
          <a:latin typeface="+mn-lt"/>
          <a:cs typeface="+mn-cs"/>
        </a:defRPr>
      </a:lvl2pPr>
      <a:lvl3pPr marL="1143000" indent="-228600" algn="l" rtl="0" eaLnBrk="0" fontAlgn="base" hangingPunct="0">
        <a:spcBef>
          <a:spcPct val="0"/>
        </a:spcBef>
        <a:spcAft>
          <a:spcPct val="0"/>
        </a:spcAft>
        <a:buChar char="•"/>
        <a:defRPr sz="2400">
          <a:solidFill>
            <a:schemeClr val="bg1"/>
          </a:solidFill>
          <a:latin typeface="+mn-lt"/>
          <a:cs typeface="+mn-cs"/>
        </a:defRPr>
      </a:lvl3pPr>
      <a:lvl4pPr marL="1600200" indent="-228600" algn="l" rtl="0" eaLnBrk="0" fontAlgn="base" hangingPunct="0">
        <a:spcBef>
          <a:spcPct val="0"/>
        </a:spcBef>
        <a:spcAft>
          <a:spcPct val="0"/>
        </a:spcAft>
        <a:buChar char="–"/>
        <a:defRPr sz="2000">
          <a:solidFill>
            <a:schemeClr val="bg1"/>
          </a:solidFill>
          <a:latin typeface="+mn-lt"/>
          <a:cs typeface="+mn-cs"/>
        </a:defRPr>
      </a:lvl4pPr>
      <a:lvl5pPr marL="2057400" indent="-228600" algn="l" rtl="0" eaLnBrk="0" fontAlgn="base" hangingPunct="0">
        <a:spcBef>
          <a:spcPct val="0"/>
        </a:spcBef>
        <a:spcAft>
          <a:spcPct val="0"/>
        </a:spcAft>
        <a:buChar char="•"/>
        <a:defRPr sz="1600">
          <a:solidFill>
            <a:schemeClr val="bg1"/>
          </a:solidFill>
          <a:latin typeface="+mn-lt"/>
          <a:cs typeface="+mn-cs"/>
        </a:defRPr>
      </a:lvl5pPr>
      <a:lvl6pPr marL="2514600" indent="-228600" algn="l" rtl="0" fontAlgn="base">
        <a:spcBef>
          <a:spcPct val="0"/>
        </a:spcBef>
        <a:spcAft>
          <a:spcPct val="0"/>
        </a:spcAft>
        <a:buChar char="•"/>
        <a:defRPr sz="1600">
          <a:solidFill>
            <a:schemeClr val="bg1"/>
          </a:solidFill>
          <a:latin typeface="+mn-lt"/>
          <a:cs typeface="+mn-cs"/>
        </a:defRPr>
      </a:lvl6pPr>
      <a:lvl7pPr marL="2971800" indent="-228600" algn="l" rtl="0" fontAlgn="base">
        <a:spcBef>
          <a:spcPct val="0"/>
        </a:spcBef>
        <a:spcAft>
          <a:spcPct val="0"/>
        </a:spcAft>
        <a:buChar char="•"/>
        <a:defRPr sz="1600">
          <a:solidFill>
            <a:schemeClr val="bg1"/>
          </a:solidFill>
          <a:latin typeface="+mn-lt"/>
          <a:cs typeface="+mn-cs"/>
        </a:defRPr>
      </a:lvl7pPr>
      <a:lvl8pPr marL="3429000" indent="-228600" algn="l" rtl="0" fontAlgn="base">
        <a:spcBef>
          <a:spcPct val="0"/>
        </a:spcBef>
        <a:spcAft>
          <a:spcPct val="0"/>
        </a:spcAft>
        <a:buChar char="•"/>
        <a:defRPr sz="1600">
          <a:solidFill>
            <a:schemeClr val="bg1"/>
          </a:solidFill>
          <a:latin typeface="+mn-lt"/>
          <a:cs typeface="+mn-cs"/>
        </a:defRPr>
      </a:lvl8pPr>
      <a:lvl9pPr marL="3886200" indent="-228600" algn="l" rtl="0" fontAlgn="base">
        <a:spcBef>
          <a:spcPct val="0"/>
        </a:spcBef>
        <a:spcAft>
          <a:spcPct val="0"/>
        </a:spcAft>
        <a:buChar char="•"/>
        <a:defRPr sz="1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hyperlink" Target="http://schoolnet.org.za/teach10/resources/eo/resources/about_this_course/Project_Plan_Template.doc"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choolnet.org.za/teach10/cd/14/index.ht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hyperlink" Target="http://schoolnet.org.za/teach10/resources/ap/index.htm"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choolnet.org.za/teach10/resources/eo/resources/copyright/activity_resources/copyrightquiz/index.htm"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choolnet.org.za/teach10/resources/dep/thinking_frameworks/index.ht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choolnet.org.za/teach10/resources/eo/resources/pdfs/DOE_Guidelines.pdf" TargetMode="External"/><Relationship Id="rId2" Type="http://schemas.openxmlformats.org/officeDocument/2006/relationships/hyperlink" Target="file:///E:\resources\eo\resources\pdfs\DOE_Guidelines.pdf" TargetMode="External"/><Relationship Id="rId1" Type="http://schemas.openxmlformats.org/officeDocument/2006/relationships/slideLayout" Target="../slideLayouts/slideLayout13.xml"/><Relationship Id="rId5" Type="http://schemas.openxmlformats.org/officeDocument/2006/relationships/hyperlink" Target="http://schoolnet.org.za/teach10/resources/eo/resources/resources.htm" TargetMode="External"/><Relationship Id="rId4" Type="http://schemas.openxmlformats.org/officeDocument/2006/relationships/hyperlink" Target="http://schoolnet.org.za/teach10/cd/16/facilitation_examples.ht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hyperlink" Target="http://mail.stirlingps.co.za/src/compose.php?send_to=dezlin@schoolnet.org.za" TargetMode="External"/><Relationship Id="rId4" Type="http://schemas.openxmlformats.org/officeDocument/2006/relationships/hyperlink" Target="http://www.schoolnet.org.za/ttf/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logo_new_white_522.gif"/>
          <p:cNvPicPr>
            <a:picLocks noChangeAspect="1"/>
          </p:cNvPicPr>
          <p:nvPr/>
        </p:nvPicPr>
        <p:blipFill>
          <a:blip r:embed="rId3"/>
          <a:srcRect/>
          <a:stretch>
            <a:fillRect/>
          </a:stretch>
        </p:blipFill>
        <p:spPr bwMode="auto">
          <a:xfrm>
            <a:off x="6019800" y="990600"/>
            <a:ext cx="2939585" cy="1981200"/>
          </a:xfrm>
          <a:prstGeom prst="rect">
            <a:avLst/>
          </a:prstGeom>
          <a:noFill/>
          <a:ln w="9525">
            <a:noFill/>
            <a:miter lim="800000"/>
            <a:headEnd/>
            <a:tailEnd/>
          </a:ln>
        </p:spPr>
      </p:pic>
      <p:sp>
        <p:nvSpPr>
          <p:cNvPr id="4" name="Title 3"/>
          <p:cNvSpPr>
            <a:spLocks noGrp="1"/>
          </p:cNvSpPr>
          <p:nvPr>
            <p:ph type="title"/>
          </p:nvPr>
        </p:nvSpPr>
        <p:spPr>
          <a:xfrm>
            <a:off x="533400" y="228600"/>
            <a:ext cx="8229600" cy="1143000"/>
          </a:xfrm>
        </p:spPr>
        <p:txBody>
          <a:bodyPr/>
          <a:lstStyle/>
          <a:p>
            <a:r>
              <a:rPr lang="en-US" dirty="0" smtClean="0"/>
              <a:t>Intel</a:t>
            </a:r>
            <a:r>
              <a:rPr lang="en-US" baseline="30000" dirty="0" smtClean="0"/>
              <a:t>®</a:t>
            </a:r>
            <a:r>
              <a:rPr lang="en-US" dirty="0" smtClean="0"/>
              <a:t> Teach Essentials</a:t>
            </a:r>
          </a:p>
        </p:txBody>
      </p:sp>
      <p:sp>
        <p:nvSpPr>
          <p:cNvPr id="5" name="Content Placeholder 4"/>
          <p:cNvSpPr>
            <a:spLocks noGrp="1"/>
          </p:cNvSpPr>
          <p:nvPr>
            <p:ph idx="1"/>
          </p:nvPr>
        </p:nvSpPr>
        <p:spPr>
          <a:xfrm>
            <a:off x="457200" y="3276600"/>
            <a:ext cx="8229600" cy="2514600"/>
          </a:xfrm>
        </p:spPr>
        <p:txBody>
          <a:bodyPr/>
          <a:lstStyle/>
          <a:p>
            <a:pPr>
              <a:buNone/>
            </a:pPr>
            <a:r>
              <a:rPr lang="en-US" dirty="0" smtClean="0">
                <a:solidFill>
                  <a:srgbClr val="FF0000"/>
                </a:solidFill>
              </a:rPr>
              <a:t>ICT in the Classroom Conference</a:t>
            </a:r>
          </a:p>
          <a:p>
            <a:pPr>
              <a:buNone/>
            </a:pPr>
            <a:r>
              <a:rPr lang="en-ZA" sz="2000" b="0" dirty="0" smtClean="0"/>
              <a:t>St John's College, Johannesburg </a:t>
            </a:r>
          </a:p>
          <a:p>
            <a:pPr>
              <a:buNone/>
            </a:pPr>
            <a:r>
              <a:rPr lang="en-ZA" sz="2000" b="0" dirty="0" smtClean="0"/>
              <a:t>5-7 July 2011</a:t>
            </a:r>
          </a:p>
          <a:p>
            <a:pPr>
              <a:buNone/>
            </a:pPr>
            <a:endParaRPr lang="en-ZA" sz="2000" b="0" dirty="0" smtClean="0"/>
          </a:p>
          <a:p>
            <a:pPr>
              <a:buNone/>
            </a:pPr>
            <a:r>
              <a:rPr lang="en-US" sz="2000" b="0" dirty="0" smtClean="0"/>
              <a:t>Workshop by Claire Dean</a:t>
            </a:r>
          </a:p>
          <a:p>
            <a:pPr>
              <a:buNone/>
            </a:pPr>
            <a:r>
              <a:rPr lang="en-US" sz="1600" b="0" i="1" dirty="0" smtClean="0"/>
              <a:t>Senior Trainer SchoolNet SA</a:t>
            </a:r>
          </a:p>
          <a:p>
            <a:pPr>
              <a:buNone/>
            </a:pPr>
            <a:r>
              <a:rPr lang="en-GB" sz="1600" b="0" i="1" dirty="0" smtClean="0">
                <a:cs typeface="Arial" charset="0"/>
              </a:rPr>
              <a:t>Head of ICT, Stirling Primary, East London</a:t>
            </a:r>
            <a:endParaRPr lang="en-US" sz="1600" b="0"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0"/>
            <a:ext cx="8229600" cy="1143000"/>
          </a:xfrm>
        </p:spPr>
        <p:txBody>
          <a:bodyPr/>
          <a:lstStyle/>
          <a:p>
            <a:r>
              <a:rPr lang="en-ZA" dirty="0" smtClean="0"/>
              <a:t>Workshop outline</a:t>
            </a:r>
            <a:endParaRPr lang="en-ZA" dirty="0"/>
          </a:p>
        </p:txBody>
      </p:sp>
      <p:sp>
        <p:nvSpPr>
          <p:cNvPr id="6" name="Content Placeholder 5"/>
          <p:cNvSpPr>
            <a:spLocks noGrp="1"/>
          </p:cNvSpPr>
          <p:nvPr>
            <p:ph idx="1"/>
          </p:nvPr>
        </p:nvSpPr>
        <p:spPr>
          <a:xfrm>
            <a:off x="228600" y="990600"/>
            <a:ext cx="8686800" cy="5181600"/>
          </a:xfrm>
        </p:spPr>
        <p:txBody>
          <a:bodyPr/>
          <a:lstStyle/>
          <a:p>
            <a:pPr marL="457200" indent="-457200">
              <a:buFont typeface="+mj-lt"/>
              <a:buAutoNum type="arabicPeriod"/>
            </a:pPr>
            <a:r>
              <a:rPr lang="en-ZA" sz="2000" dirty="0" smtClean="0">
                <a:solidFill>
                  <a:srgbClr val="FF0000"/>
                </a:solidFill>
              </a:rPr>
              <a:t>Introduction: </a:t>
            </a:r>
            <a:r>
              <a:rPr lang="en-ZA" dirty="0" smtClean="0"/>
              <a:t/>
            </a:r>
            <a:br>
              <a:rPr lang="en-ZA" dirty="0" smtClean="0"/>
            </a:br>
            <a:r>
              <a:rPr lang="en-ZA" sz="1600" b="0" dirty="0" smtClean="0"/>
              <a:t>Course Focus, Outcomes, </a:t>
            </a:r>
            <a:r>
              <a:rPr lang="en-US" sz="1600" b="0" dirty="0" smtClean="0"/>
              <a:t>Curriculum Modules, Prerequisite Skills, Expectations</a:t>
            </a:r>
            <a:br>
              <a:rPr lang="en-US" sz="1600" b="0" dirty="0" smtClean="0"/>
            </a:br>
            <a:endParaRPr lang="en-US" sz="1600" b="0" dirty="0" smtClean="0"/>
          </a:p>
          <a:p>
            <a:pPr marL="457200" indent="-457200">
              <a:buFont typeface="+mj-lt"/>
              <a:buAutoNum type="arabicPeriod"/>
            </a:pPr>
            <a:r>
              <a:rPr lang="en-US" sz="2000" dirty="0" smtClean="0">
                <a:solidFill>
                  <a:srgbClr val="FF0000"/>
                </a:solidFill>
              </a:rPr>
              <a:t>Characteristics of Good Projects </a:t>
            </a:r>
          </a:p>
          <a:p>
            <a:pPr marL="457200" indent="-457200">
              <a:buNone/>
            </a:pPr>
            <a:r>
              <a:rPr lang="en-US" sz="1600" b="0" dirty="0" smtClean="0"/>
              <a:t>	</a:t>
            </a:r>
            <a:r>
              <a:rPr lang="en-ZA" sz="1600" dirty="0" smtClean="0"/>
              <a:t> </a:t>
            </a:r>
            <a:r>
              <a:rPr lang="en-ZA" sz="1600" b="0" dirty="0" smtClean="0"/>
              <a:t>Good Instructional Design </a:t>
            </a:r>
            <a:r>
              <a:rPr lang="en-US" sz="1600" b="0" dirty="0" smtClean="0"/>
              <a:t>&amp; Project Characteristics </a:t>
            </a:r>
            <a:br>
              <a:rPr lang="en-US" sz="1600" b="0" dirty="0" smtClean="0"/>
            </a:br>
            <a:endParaRPr lang="en-US" sz="1600" b="0" dirty="0" smtClean="0"/>
          </a:p>
          <a:p>
            <a:pPr marL="457200" indent="-457200">
              <a:buNone/>
            </a:pPr>
            <a:r>
              <a:rPr lang="en-US" sz="2000" dirty="0" smtClean="0">
                <a:solidFill>
                  <a:srgbClr val="FF0000"/>
                </a:solidFill>
              </a:rPr>
              <a:t>3.  Assessing Projects</a:t>
            </a:r>
          </a:p>
          <a:p>
            <a:pPr>
              <a:buNone/>
            </a:pPr>
            <a:r>
              <a:rPr lang="en-US" sz="1600" b="0" dirty="0" smtClean="0"/>
              <a:t>	  Assessment strategies</a:t>
            </a:r>
            <a:br>
              <a:rPr lang="en-US" sz="1600" b="0" dirty="0" smtClean="0"/>
            </a:br>
            <a:endParaRPr lang="en-US" sz="1600" b="0" dirty="0" smtClean="0"/>
          </a:p>
          <a:p>
            <a:pPr marL="457200" indent="-457200">
              <a:buAutoNum type="arabicPeriod" startAt="4"/>
            </a:pPr>
            <a:r>
              <a:rPr lang="en-US" sz="2000" dirty="0" smtClean="0">
                <a:solidFill>
                  <a:srgbClr val="FF0000"/>
                </a:solidFill>
              </a:rPr>
              <a:t>Legal and Ethical Practice Related to ICT Use</a:t>
            </a:r>
          </a:p>
          <a:p>
            <a:pPr>
              <a:buNone/>
            </a:pPr>
            <a:r>
              <a:rPr lang="en-US" sz="1600" b="0" dirty="0" smtClean="0"/>
              <a:t>	  </a:t>
            </a:r>
            <a:r>
              <a:rPr lang="en-US" sz="1600" b="0" dirty="0" smtClean="0"/>
              <a:t>Copyright </a:t>
            </a:r>
            <a:r>
              <a:rPr lang="en-US" sz="1600" b="0" dirty="0" smtClean="0"/>
              <a:t>quiz</a:t>
            </a:r>
            <a:br>
              <a:rPr lang="en-US" sz="1600" b="0" dirty="0" smtClean="0"/>
            </a:br>
            <a:endParaRPr lang="en-US" sz="1600" b="0" dirty="0" smtClean="0"/>
          </a:p>
          <a:p>
            <a:pPr marL="457200" indent="-457200">
              <a:buAutoNum type="arabicPeriod" startAt="5"/>
            </a:pPr>
            <a:r>
              <a:rPr lang="en-US" sz="2000" dirty="0" smtClean="0">
                <a:solidFill>
                  <a:srgbClr val="FF0000"/>
                </a:solidFill>
              </a:rPr>
              <a:t>Planning for Learner Success</a:t>
            </a:r>
          </a:p>
          <a:p>
            <a:pPr>
              <a:buNone/>
            </a:pPr>
            <a:r>
              <a:rPr lang="en-US" sz="1600" b="0" dirty="0" smtClean="0"/>
              <a:t>	  Considering Different Learning Modalities</a:t>
            </a:r>
            <a:br>
              <a:rPr lang="en-US" sz="1600" b="0" dirty="0" smtClean="0"/>
            </a:br>
            <a:endParaRPr lang="en-US" sz="1600" b="0" dirty="0" smtClean="0"/>
          </a:p>
          <a:p>
            <a:pPr marL="457200" indent="-457200">
              <a:buAutoNum type="arabicPeriod" startAt="6"/>
            </a:pPr>
            <a:r>
              <a:rPr lang="en-US" sz="2000" dirty="0" smtClean="0">
                <a:solidFill>
                  <a:srgbClr val="FF0000"/>
                </a:solidFill>
              </a:rPr>
              <a:t>Facilitating with ICT</a:t>
            </a:r>
          </a:p>
          <a:p>
            <a:pPr>
              <a:buNone/>
            </a:pPr>
            <a:r>
              <a:rPr lang="en-US" sz="1600" b="0" dirty="0" smtClean="0"/>
              <a:t>	  Browse </a:t>
            </a:r>
            <a:r>
              <a:rPr lang="en-US" sz="1600" b="0" dirty="0" smtClean="0">
                <a:solidFill>
                  <a:srgbClr val="FFFFFF"/>
                </a:solidFill>
              </a:rPr>
              <a:t>Web resources </a:t>
            </a:r>
            <a:endParaRPr lang="en-US" sz="1600" b="0" dirty="0" smtClean="0"/>
          </a:p>
          <a:p>
            <a:endParaRPr lang="en-US" sz="2000" b="0" dirty="0" smtClean="0"/>
          </a:p>
          <a:p>
            <a:endParaRPr lang="en-US" sz="2000" dirty="0" smtClean="0"/>
          </a:p>
          <a:p>
            <a:endParaRPr lang="en-US" sz="2000" dirty="0" smtClean="0"/>
          </a:p>
          <a:p>
            <a:endParaRPr lang="en-US" dirty="0" smtClean="0"/>
          </a:p>
          <a:p>
            <a:endParaRPr lang="en-US" dirty="0" smtClean="0"/>
          </a:p>
          <a:p>
            <a:endParaRPr lang="en-US" b="0" dirty="0" smtClean="0"/>
          </a:p>
          <a:p>
            <a:endParaRPr lang="en-US" dirty="0" smtClean="0"/>
          </a:p>
          <a:p>
            <a:endParaRPr lang="en-US" dirty="0" smtClean="0"/>
          </a:p>
          <a:p>
            <a:endParaRPr lang="en-US" dirty="0" smtClean="0"/>
          </a:p>
          <a:p>
            <a:endParaRPr lang="en-ZA" dirty="0"/>
          </a:p>
        </p:txBody>
      </p:sp>
      <p:sp>
        <p:nvSpPr>
          <p:cNvPr id="4" name="Slide Number Placeholder 3"/>
          <p:cNvSpPr>
            <a:spLocks noGrp="1"/>
          </p:cNvSpPr>
          <p:nvPr>
            <p:ph type="sldNum" sz="quarter" idx="10"/>
          </p:nvPr>
        </p:nvSpPr>
        <p:spPr/>
        <p:txBody>
          <a:bodyPr/>
          <a:lstStyle/>
          <a:p>
            <a:pPr>
              <a:defRPr/>
            </a:pPr>
            <a:fld id="{9EDC0DF7-E9A0-4ED0-91B3-5E7FA530BE9C}" type="slidenum">
              <a:rPr lang="en-US" smtClean="0"/>
              <a:pPr>
                <a:defRPr/>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 calcmode="lin" valueType="num">
                                      <p:cBhvr additive="base">
                                        <p:cTn id="1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additive="base">
                                        <p:cTn id="21"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 calcmode="lin" valueType="num">
                                      <p:cBhvr additive="base">
                                        <p:cTn id="31"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 calcmode="lin" valueType="num">
                                      <p:cBhvr additive="base">
                                        <p:cTn id="37" dur="500" fill="hold"/>
                                        <p:tgtEl>
                                          <p:spTgt spid="6">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 calcmode="lin" valueType="num">
                                      <p:cBhvr additive="base">
                                        <p:cTn id="41" dur="500" fill="hold"/>
                                        <p:tgtEl>
                                          <p:spTgt spid="6">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 calcmode="lin" valueType="num">
                                      <p:cBhvr additive="base">
                                        <p:cTn id="47" dur="500" fill="hold"/>
                                        <p:tgtEl>
                                          <p:spTgt spid="6">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6">
                                            <p:txEl>
                                              <p:pRg st="10" end="10"/>
                                            </p:txEl>
                                          </p:spTgt>
                                        </p:tgtEl>
                                        <p:attrNameLst>
                                          <p:attrName>style.visibility</p:attrName>
                                        </p:attrNameLst>
                                      </p:cBhvr>
                                      <p:to>
                                        <p:strVal val="visible"/>
                                      </p:to>
                                    </p:set>
                                    <p:anim calcmode="lin" valueType="num">
                                      <p:cBhvr additive="base">
                                        <p:cTn id="51" dur="500" fill="hold"/>
                                        <p:tgtEl>
                                          <p:spTgt spid="6">
                                            <p:txEl>
                                              <p:pRg st="10" end="1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4"/>
          <p:cNvSpPr>
            <a:spLocks noGrp="1" noChangeArrowheads="1"/>
          </p:cNvSpPr>
          <p:nvPr>
            <p:ph type="title"/>
          </p:nvPr>
        </p:nvSpPr>
        <p:spPr/>
        <p:txBody>
          <a:bodyPr/>
          <a:lstStyle/>
          <a:p>
            <a:r>
              <a:rPr lang="en-ZA" dirty="0" smtClean="0">
                <a:solidFill>
                  <a:srgbClr val="FF0000"/>
                </a:solidFill>
              </a:rPr>
              <a:t>1.  Introduction: </a:t>
            </a:r>
            <a:endParaRPr lang="en-US" dirty="0" smtClean="0">
              <a:solidFill>
                <a:srgbClr val="FF0000"/>
              </a:solidFill>
            </a:endParaRPr>
          </a:p>
        </p:txBody>
      </p:sp>
      <p:sp>
        <p:nvSpPr>
          <p:cNvPr id="4100" name="Rectangle 5"/>
          <p:cNvSpPr>
            <a:spLocks noGrp="1" noChangeArrowheads="1"/>
          </p:cNvSpPr>
          <p:nvPr>
            <p:ph sz="half" idx="1"/>
          </p:nvPr>
        </p:nvSpPr>
        <p:spPr>
          <a:xfrm>
            <a:off x="457200" y="1600200"/>
            <a:ext cx="7848600" cy="4525963"/>
          </a:xfrm>
        </p:spPr>
        <p:txBody>
          <a:bodyPr/>
          <a:lstStyle/>
          <a:p>
            <a:r>
              <a:rPr lang="en-US" sz="2000" b="0" dirty="0" smtClean="0"/>
              <a:t>The Intel® Teach Program is a worldwide initiative to provide teachers with the skills to effectively integrate technology into existing curriculum to improve student learning.  </a:t>
            </a:r>
          </a:p>
          <a:p>
            <a:endParaRPr lang="en-US" sz="2000" b="0" dirty="0" smtClean="0"/>
          </a:p>
          <a:p>
            <a:r>
              <a:rPr lang="en-US" sz="2000" b="0" dirty="0" smtClean="0"/>
              <a:t>Since 1999, the Intel Teach Program has helped over 5 million educators in more than 40 countries.</a:t>
            </a:r>
          </a:p>
          <a:p>
            <a:endParaRPr lang="en-US" sz="2000" b="0" dirty="0" smtClean="0"/>
          </a:p>
          <a:p>
            <a:r>
              <a:rPr lang="en-US" sz="2000" b="0" dirty="0" smtClean="0"/>
              <a:t> The </a:t>
            </a:r>
            <a:r>
              <a:rPr lang="en-US" sz="2000" dirty="0" smtClean="0">
                <a:solidFill>
                  <a:srgbClr val="FFFF00"/>
                </a:solidFill>
              </a:rPr>
              <a:t>goal or Essential Question </a:t>
            </a:r>
            <a:r>
              <a:rPr lang="en-US" sz="2000" b="0" dirty="0" smtClean="0"/>
              <a:t>of the Intel® Teach Essentials Course is to answer:</a:t>
            </a:r>
          </a:p>
          <a:p>
            <a:pPr>
              <a:buNone/>
            </a:pPr>
            <a:endParaRPr lang="en-US" sz="2000" b="0" dirty="0" smtClean="0"/>
          </a:p>
          <a:p>
            <a:pPr algn="ctr">
              <a:buNone/>
            </a:pPr>
            <a:r>
              <a:rPr lang="en-US" dirty="0" smtClean="0">
                <a:solidFill>
                  <a:srgbClr val="FFFF00"/>
                </a:solidFill>
              </a:rPr>
              <a:t>How can ICT be used most effectively to support and assess learning?</a:t>
            </a:r>
          </a:p>
          <a:p>
            <a:endParaRPr lang="en-US" sz="2400" b="0" dirty="0" smtClean="0"/>
          </a:p>
        </p:txBody>
      </p:sp>
      <p:sp>
        <p:nvSpPr>
          <p:cNvPr id="4098" name="Slide Number Placeholder 3"/>
          <p:cNvSpPr>
            <a:spLocks noGrp="1"/>
          </p:cNvSpPr>
          <p:nvPr>
            <p:ph type="sldNum" sz="quarter" idx="10"/>
          </p:nvPr>
        </p:nvSpPr>
        <p:spPr/>
        <p:txBody>
          <a:bodyPr/>
          <a:lstStyle/>
          <a:p>
            <a:fld id="{1A9C7AB2-B895-4247-8638-4F424FC13DB4}" type="slidenum">
              <a:rPr lang="en-US" smtClean="0"/>
              <a:pPr/>
              <a:t>3</a:t>
            </a:fld>
            <a:endParaRPr lang="en-US"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00">
                                            <p:txEl>
                                              <p:pRg st="2" end="2"/>
                                            </p:txEl>
                                          </p:spTgt>
                                        </p:tgtEl>
                                        <p:attrNameLst>
                                          <p:attrName>style.visibility</p:attrName>
                                        </p:attrNameLst>
                                      </p:cBhvr>
                                      <p:to>
                                        <p:strVal val="visible"/>
                                      </p:to>
                                    </p:set>
                                    <p:anim calcmode="lin" valueType="num">
                                      <p:cBhvr additive="base">
                                        <p:cTn id="7" dur="500" fill="hold"/>
                                        <p:tgtEl>
                                          <p:spTgt spid="4100">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0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100">
                                            <p:txEl>
                                              <p:pRg st="4" end="4"/>
                                            </p:txEl>
                                          </p:spTgt>
                                        </p:tgtEl>
                                        <p:attrNameLst>
                                          <p:attrName>style.visibility</p:attrName>
                                        </p:attrNameLst>
                                      </p:cBhvr>
                                      <p:to>
                                        <p:strVal val="visible"/>
                                      </p:to>
                                    </p:set>
                                    <p:anim calcmode="lin" valueType="num">
                                      <p:cBhvr additive="base">
                                        <p:cTn id="13" dur="500" fill="hold"/>
                                        <p:tgtEl>
                                          <p:spTgt spid="4100">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00">
                                            <p:txEl>
                                              <p:pRg st="4" end="4"/>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100">
                                            <p:txEl>
                                              <p:pRg st="6" end="6"/>
                                            </p:txEl>
                                          </p:spTgt>
                                        </p:tgtEl>
                                        <p:attrNameLst>
                                          <p:attrName>style.visibility</p:attrName>
                                        </p:attrNameLst>
                                      </p:cBhvr>
                                      <p:to>
                                        <p:strVal val="visible"/>
                                      </p:to>
                                    </p:set>
                                    <p:anim calcmode="lin" valueType="num">
                                      <p:cBhvr additive="base">
                                        <p:cTn id="17" dur="500" fill="hold"/>
                                        <p:tgtEl>
                                          <p:spTgt spid="4100">
                                            <p:txEl>
                                              <p:pRg st="6" end="6"/>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10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p:txBody>
          <a:bodyPr/>
          <a:lstStyle/>
          <a:p>
            <a:pPr>
              <a:defRPr/>
            </a:pPr>
            <a:fld id="{6AA16CC9-14F2-4BD4-8B77-6EAB1AE5BC3F}" type="slidenum">
              <a:rPr lang="en-US" smtClean="0"/>
              <a:pPr>
                <a:defRPr/>
              </a:pPr>
              <a:t>4</a:t>
            </a:fld>
            <a:endParaRPr lang="en-US" smtClean="0"/>
          </a:p>
        </p:txBody>
      </p:sp>
      <p:sp>
        <p:nvSpPr>
          <p:cNvPr id="5123" name="Rectangle 4"/>
          <p:cNvSpPr>
            <a:spLocks noGrp="1" noChangeArrowheads="1"/>
          </p:cNvSpPr>
          <p:nvPr>
            <p:ph type="title"/>
          </p:nvPr>
        </p:nvSpPr>
        <p:spPr>
          <a:xfrm>
            <a:off x="304800" y="228600"/>
            <a:ext cx="8229600" cy="736600"/>
          </a:xfrm>
        </p:spPr>
        <p:txBody>
          <a:bodyPr/>
          <a:lstStyle/>
          <a:p>
            <a:pPr eaLnBrk="1" hangingPunct="1"/>
            <a:r>
              <a:rPr lang="en-US" dirty="0" smtClean="0"/>
              <a:t>Course Focus</a:t>
            </a:r>
            <a:endParaRPr lang="en-US" sz="2000" dirty="0" smtClean="0"/>
          </a:p>
        </p:txBody>
      </p:sp>
      <p:sp>
        <p:nvSpPr>
          <p:cNvPr id="5124" name="Rectangle 5"/>
          <p:cNvSpPr>
            <a:spLocks noGrp="1" noChangeArrowheads="1"/>
          </p:cNvSpPr>
          <p:nvPr>
            <p:ph type="body" idx="1"/>
          </p:nvPr>
        </p:nvSpPr>
        <p:spPr>
          <a:xfrm>
            <a:off x="0" y="1143000"/>
            <a:ext cx="9144000" cy="5181600"/>
          </a:xfrm>
        </p:spPr>
        <p:txBody>
          <a:bodyPr/>
          <a:lstStyle/>
          <a:p>
            <a:pPr eaLnBrk="1" hangingPunct="1"/>
            <a:r>
              <a:rPr lang="en-US" sz="2000" b="0" dirty="0" smtClean="0"/>
              <a:t>Using ICT effectively in the classroom to promote 21st century skills</a:t>
            </a:r>
          </a:p>
          <a:p>
            <a:pPr eaLnBrk="1" hangingPunct="1"/>
            <a:endParaRPr lang="en-US" sz="2000" b="0" dirty="0" smtClean="0"/>
          </a:p>
          <a:p>
            <a:pPr eaLnBrk="1" hangingPunct="1"/>
            <a:r>
              <a:rPr lang="en-US" sz="2000" b="0" dirty="0" smtClean="0"/>
              <a:t>Identifying ways learners and teachers can use ICT to enhance learning through research, communication, collaboration, and productivity strategies and tools</a:t>
            </a:r>
          </a:p>
          <a:p>
            <a:pPr eaLnBrk="1" hangingPunct="1"/>
            <a:endParaRPr lang="en-US" sz="2000" b="0" dirty="0" smtClean="0"/>
          </a:p>
          <a:p>
            <a:pPr eaLnBrk="1" hangingPunct="1"/>
            <a:r>
              <a:rPr lang="en-US" sz="2000" b="0" dirty="0" smtClean="0"/>
              <a:t>Providing hands-on learning and the creation of curricular projects and assessments, which address national curriculum outcomes</a:t>
            </a:r>
          </a:p>
          <a:p>
            <a:pPr eaLnBrk="1" hangingPunct="1"/>
            <a:endParaRPr lang="en-US" sz="2000" b="0" dirty="0" smtClean="0"/>
          </a:p>
          <a:p>
            <a:pPr eaLnBrk="1" hangingPunct="1"/>
            <a:r>
              <a:rPr lang="en-US" sz="2000" b="0" dirty="0" smtClean="0"/>
              <a:t>Facilitating learner-centered classrooms that encourage learner self-direction and higher-order thinking</a:t>
            </a:r>
          </a:p>
          <a:p>
            <a:pPr eaLnBrk="1" hangingPunct="1"/>
            <a:endParaRPr lang="en-US" sz="2000" b="0" dirty="0" smtClean="0"/>
          </a:p>
          <a:p>
            <a:pPr eaLnBrk="1" hangingPunct="1"/>
            <a:r>
              <a:rPr lang="en-US" sz="2000" b="0" dirty="0" smtClean="0"/>
              <a:t>Collaborating with colleagues to improve teaching and learning by problem solving and participating in peer reviews of projects</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0"/>
          </p:nvPr>
        </p:nvSpPr>
        <p:spPr/>
        <p:txBody>
          <a:bodyPr/>
          <a:lstStyle/>
          <a:p>
            <a:pPr>
              <a:defRPr/>
            </a:pPr>
            <a:fld id="{7B55D18A-0C93-4CEE-876B-5B000C0859A6}" type="slidenum">
              <a:rPr lang="en-US" smtClean="0"/>
              <a:pPr>
                <a:defRPr/>
              </a:pPr>
              <a:t>5</a:t>
            </a:fld>
            <a:endParaRPr lang="en-US" smtClean="0"/>
          </a:p>
        </p:txBody>
      </p:sp>
      <p:sp>
        <p:nvSpPr>
          <p:cNvPr id="6147" name="Rectangle 2"/>
          <p:cNvSpPr>
            <a:spLocks noGrp="1" noChangeArrowheads="1"/>
          </p:cNvSpPr>
          <p:nvPr>
            <p:ph type="body" idx="1"/>
          </p:nvPr>
        </p:nvSpPr>
        <p:spPr>
          <a:xfrm>
            <a:off x="0" y="914400"/>
            <a:ext cx="9144000" cy="5257800"/>
          </a:xfrm>
        </p:spPr>
        <p:txBody>
          <a:bodyPr/>
          <a:lstStyle/>
          <a:p>
            <a:pPr marL="228600" indent="-228600" eaLnBrk="1" hangingPunct="1">
              <a:lnSpc>
                <a:spcPct val="90000"/>
              </a:lnSpc>
              <a:buFontTx/>
              <a:buNone/>
            </a:pPr>
            <a:r>
              <a:rPr lang="en-US" b="0" dirty="0" smtClean="0"/>
              <a:t>Project Portfolio ready to implement that includes:</a:t>
            </a:r>
          </a:p>
          <a:p>
            <a:pPr marL="228600" indent="-228600" eaLnBrk="1" hangingPunct="1">
              <a:lnSpc>
                <a:spcPct val="90000"/>
              </a:lnSpc>
              <a:buFontTx/>
              <a:buNone/>
            </a:pPr>
            <a:endParaRPr lang="en-US" sz="2000" b="1" dirty="0" smtClean="0"/>
          </a:p>
          <a:p>
            <a:pPr marL="228600" indent="-228600" eaLnBrk="1" hangingPunct="1">
              <a:lnSpc>
                <a:spcPct val="90000"/>
              </a:lnSpc>
            </a:pPr>
            <a:r>
              <a:rPr lang="en-US" b="0" dirty="0" smtClean="0"/>
              <a:t>Assessments</a:t>
            </a:r>
          </a:p>
          <a:p>
            <a:pPr marL="228600" indent="-228600" eaLnBrk="1" hangingPunct="1">
              <a:lnSpc>
                <a:spcPct val="90000"/>
              </a:lnSpc>
            </a:pPr>
            <a:endParaRPr lang="en-US" b="0" dirty="0" smtClean="0"/>
          </a:p>
          <a:p>
            <a:pPr marL="228600" indent="-228600" eaLnBrk="1" hangingPunct="1">
              <a:lnSpc>
                <a:spcPct val="90000"/>
              </a:lnSpc>
            </a:pPr>
            <a:r>
              <a:rPr lang="en-US" b="0" dirty="0" smtClean="0"/>
              <a:t>Facilitation</a:t>
            </a:r>
          </a:p>
          <a:p>
            <a:pPr marL="228600" indent="-228600" eaLnBrk="1" hangingPunct="1">
              <a:lnSpc>
                <a:spcPct val="90000"/>
              </a:lnSpc>
            </a:pPr>
            <a:endParaRPr lang="en-US" b="0" dirty="0" smtClean="0"/>
          </a:p>
          <a:p>
            <a:pPr marL="228600" indent="-228600" eaLnBrk="1" hangingPunct="1">
              <a:lnSpc>
                <a:spcPct val="90000"/>
              </a:lnSpc>
            </a:pPr>
            <a:r>
              <a:rPr lang="en-US" b="0" dirty="0" smtClean="0"/>
              <a:t>Learner sample</a:t>
            </a:r>
          </a:p>
          <a:p>
            <a:pPr marL="228600" indent="-228600" eaLnBrk="1" hangingPunct="1">
              <a:lnSpc>
                <a:spcPct val="90000"/>
              </a:lnSpc>
            </a:pPr>
            <a:endParaRPr lang="en-US" b="0" dirty="0" smtClean="0"/>
          </a:p>
          <a:p>
            <a:pPr marL="228600" indent="-228600" eaLnBrk="1" hangingPunct="1">
              <a:lnSpc>
                <a:spcPct val="90000"/>
              </a:lnSpc>
            </a:pPr>
            <a:r>
              <a:rPr lang="en-US" b="0" dirty="0" smtClean="0"/>
              <a:t>Learner support</a:t>
            </a:r>
          </a:p>
          <a:p>
            <a:pPr marL="228600" indent="-228600" eaLnBrk="1" hangingPunct="1">
              <a:lnSpc>
                <a:spcPct val="90000"/>
              </a:lnSpc>
            </a:pPr>
            <a:endParaRPr lang="en-US" b="0" dirty="0" smtClean="0"/>
          </a:p>
          <a:p>
            <a:pPr marL="228600" indent="-228600" eaLnBrk="1" hangingPunct="1">
              <a:lnSpc>
                <a:spcPct val="90000"/>
              </a:lnSpc>
            </a:pPr>
            <a:r>
              <a:rPr lang="en-US" b="0" dirty="0" smtClean="0"/>
              <a:t>Project plan</a:t>
            </a:r>
          </a:p>
          <a:p>
            <a:pPr marL="628650" lvl="1" indent="-228600" eaLnBrk="1" hangingPunct="1">
              <a:lnSpc>
                <a:spcPct val="90000"/>
              </a:lnSpc>
            </a:pPr>
            <a:r>
              <a:rPr lang="en-US" sz="1800" dirty="0" smtClean="0"/>
              <a:t>Aligns to assessment standards</a:t>
            </a:r>
          </a:p>
          <a:p>
            <a:pPr marL="628650" lvl="1" indent="-228600" eaLnBrk="1" hangingPunct="1">
              <a:lnSpc>
                <a:spcPct val="90000"/>
              </a:lnSpc>
            </a:pPr>
            <a:r>
              <a:rPr lang="en-US" sz="1800" dirty="0" smtClean="0"/>
              <a:t>Focuses through the use of Curriculum-Framing Questions</a:t>
            </a:r>
          </a:p>
          <a:p>
            <a:pPr marL="628650" lvl="1" indent="-228600" eaLnBrk="1" hangingPunct="1">
              <a:lnSpc>
                <a:spcPct val="90000"/>
              </a:lnSpc>
            </a:pPr>
            <a:r>
              <a:rPr lang="en-US" sz="1800" dirty="0" smtClean="0"/>
              <a:t>Includes Assessment Timeline to note ongoing assessment</a:t>
            </a:r>
          </a:p>
          <a:p>
            <a:pPr marL="628650" lvl="1" indent="-228600" eaLnBrk="1" hangingPunct="1">
              <a:lnSpc>
                <a:spcPct val="90000"/>
              </a:lnSpc>
            </a:pPr>
            <a:r>
              <a:rPr lang="en-US" sz="1800" dirty="0" smtClean="0"/>
              <a:t>Provides accommodations to support all learners</a:t>
            </a:r>
          </a:p>
          <a:p>
            <a:pPr marL="628650" lvl="1" indent="-228600" eaLnBrk="1" hangingPunct="1">
              <a:lnSpc>
                <a:spcPct val="90000"/>
              </a:lnSpc>
            </a:pPr>
            <a:endParaRPr lang="en-US" b="0" dirty="0" smtClean="0"/>
          </a:p>
          <a:p>
            <a:pPr marL="228600" indent="-228600" eaLnBrk="1" hangingPunct="1">
              <a:lnSpc>
                <a:spcPct val="90000"/>
              </a:lnSpc>
            </a:pPr>
            <a:r>
              <a:rPr lang="en-US" b="0" dirty="0" smtClean="0">
                <a:hlinkClick r:id="rId2"/>
              </a:rPr>
              <a:t>Project plan template</a:t>
            </a:r>
            <a:endParaRPr lang="en-US" b="0" dirty="0" smtClean="0"/>
          </a:p>
          <a:p>
            <a:pPr marL="228600" indent="-228600" eaLnBrk="1" hangingPunct="1">
              <a:lnSpc>
                <a:spcPct val="90000"/>
              </a:lnSpc>
              <a:buNone/>
            </a:pPr>
            <a:endParaRPr lang="en-US" b="0" dirty="0" smtClean="0"/>
          </a:p>
          <a:p>
            <a:pPr marL="228600" indent="-228600" eaLnBrk="1" hangingPunct="1">
              <a:lnSpc>
                <a:spcPct val="90000"/>
              </a:lnSpc>
            </a:pPr>
            <a:endParaRPr lang="en-US" b="0" dirty="0" smtClean="0"/>
          </a:p>
          <a:p>
            <a:pPr marL="228600" indent="-228600" eaLnBrk="1" hangingPunct="1">
              <a:lnSpc>
                <a:spcPct val="90000"/>
              </a:lnSpc>
            </a:pPr>
            <a:endParaRPr lang="en-US" b="0" dirty="0" smtClean="0"/>
          </a:p>
          <a:p>
            <a:pPr marL="228600" indent="-228600" eaLnBrk="1" hangingPunct="1">
              <a:lnSpc>
                <a:spcPct val="90000"/>
              </a:lnSpc>
              <a:buNone/>
            </a:pPr>
            <a:endParaRPr lang="en-US" sz="2000" b="0" dirty="0" smtClean="0"/>
          </a:p>
        </p:txBody>
      </p:sp>
      <p:sp>
        <p:nvSpPr>
          <p:cNvPr id="6148" name="Rectangle 6"/>
          <p:cNvSpPr>
            <a:spLocks noGrp="1" noChangeArrowheads="1"/>
          </p:cNvSpPr>
          <p:nvPr>
            <p:ph type="title"/>
          </p:nvPr>
        </p:nvSpPr>
        <p:spPr>
          <a:xfrm>
            <a:off x="304800" y="249238"/>
            <a:ext cx="8229600" cy="723900"/>
          </a:xfrm>
          <a:noFill/>
        </p:spPr>
        <p:txBody>
          <a:bodyPr lIns="0" tIns="0" rIns="0" bIns="0"/>
          <a:lstStyle/>
          <a:p>
            <a:pPr eaLnBrk="1" hangingPunct="1"/>
            <a:r>
              <a:rPr lang="en-US" dirty="0" smtClean="0"/>
              <a:t>Outcomes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anim calcmode="lin" valueType="num">
                                      <p:cBhvr additive="base">
                                        <p:cTn id="7"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147">
                                            <p:txEl>
                                              <p:pRg st="4" end="4"/>
                                            </p:txEl>
                                          </p:spTgt>
                                        </p:tgtEl>
                                        <p:attrNameLst>
                                          <p:attrName>style.visibility</p:attrName>
                                        </p:attrNameLst>
                                      </p:cBhvr>
                                      <p:to>
                                        <p:strVal val="visible"/>
                                      </p:to>
                                    </p:set>
                                    <p:anim calcmode="lin" valueType="num">
                                      <p:cBhvr additive="base">
                                        <p:cTn id="13" dur="500" fill="hold"/>
                                        <p:tgtEl>
                                          <p:spTgt spid="6147">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147">
                                            <p:txEl>
                                              <p:pRg st="6" end="6"/>
                                            </p:txEl>
                                          </p:spTgt>
                                        </p:tgtEl>
                                        <p:attrNameLst>
                                          <p:attrName>style.visibility</p:attrName>
                                        </p:attrNameLst>
                                      </p:cBhvr>
                                      <p:to>
                                        <p:strVal val="visible"/>
                                      </p:to>
                                    </p:set>
                                    <p:anim calcmode="lin" valueType="num">
                                      <p:cBhvr additive="base">
                                        <p:cTn id="19" dur="500" fill="hold"/>
                                        <p:tgtEl>
                                          <p:spTgt spid="6147">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147">
                                            <p:txEl>
                                              <p:pRg st="8" end="8"/>
                                            </p:txEl>
                                          </p:spTgt>
                                        </p:tgtEl>
                                        <p:attrNameLst>
                                          <p:attrName>style.visibility</p:attrName>
                                        </p:attrNameLst>
                                      </p:cBhvr>
                                      <p:to>
                                        <p:strVal val="visible"/>
                                      </p:to>
                                    </p:set>
                                    <p:anim calcmode="lin" valueType="num">
                                      <p:cBhvr additive="base">
                                        <p:cTn id="25" dur="500" fill="hold"/>
                                        <p:tgtEl>
                                          <p:spTgt spid="6147">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147">
                                            <p:txEl>
                                              <p:pRg st="10" end="10"/>
                                            </p:txEl>
                                          </p:spTgt>
                                        </p:tgtEl>
                                        <p:attrNameLst>
                                          <p:attrName>style.visibility</p:attrName>
                                        </p:attrNameLst>
                                      </p:cBhvr>
                                      <p:to>
                                        <p:strVal val="visible"/>
                                      </p:to>
                                    </p:set>
                                    <p:anim calcmode="lin" valueType="num">
                                      <p:cBhvr additive="base">
                                        <p:cTn id="31" dur="500" fill="hold"/>
                                        <p:tgtEl>
                                          <p:spTgt spid="6147">
                                            <p:txEl>
                                              <p:pRg st="10" end="1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7">
                                            <p:txEl>
                                              <p:pRg st="10" end="10"/>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6147">
                                            <p:txEl>
                                              <p:pRg st="11" end="11"/>
                                            </p:txEl>
                                          </p:spTgt>
                                        </p:tgtEl>
                                        <p:attrNameLst>
                                          <p:attrName>style.visibility</p:attrName>
                                        </p:attrNameLst>
                                      </p:cBhvr>
                                      <p:to>
                                        <p:strVal val="visible"/>
                                      </p:to>
                                    </p:set>
                                    <p:anim calcmode="lin" valueType="num">
                                      <p:cBhvr additive="base">
                                        <p:cTn id="35" dur="500" fill="hold"/>
                                        <p:tgtEl>
                                          <p:spTgt spid="6147">
                                            <p:txEl>
                                              <p:pRg st="11" end="11"/>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6147">
                                            <p:txEl>
                                              <p:pRg st="11" end="11"/>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147">
                                            <p:txEl>
                                              <p:pRg st="12" end="12"/>
                                            </p:txEl>
                                          </p:spTgt>
                                        </p:tgtEl>
                                        <p:attrNameLst>
                                          <p:attrName>style.visibility</p:attrName>
                                        </p:attrNameLst>
                                      </p:cBhvr>
                                      <p:to>
                                        <p:strVal val="visible"/>
                                      </p:to>
                                    </p:set>
                                    <p:anim calcmode="lin" valueType="num">
                                      <p:cBhvr additive="base">
                                        <p:cTn id="39" dur="500" fill="hold"/>
                                        <p:tgtEl>
                                          <p:spTgt spid="6147">
                                            <p:txEl>
                                              <p:pRg st="12" end="12"/>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6147">
                                            <p:txEl>
                                              <p:pRg st="12" end="12"/>
                                            </p:txEl>
                                          </p:spTgt>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147">
                                            <p:txEl>
                                              <p:pRg st="13" end="13"/>
                                            </p:txEl>
                                          </p:spTgt>
                                        </p:tgtEl>
                                        <p:attrNameLst>
                                          <p:attrName>style.visibility</p:attrName>
                                        </p:attrNameLst>
                                      </p:cBhvr>
                                      <p:to>
                                        <p:strVal val="visible"/>
                                      </p:to>
                                    </p:set>
                                    <p:anim calcmode="lin" valueType="num">
                                      <p:cBhvr additive="base">
                                        <p:cTn id="43" dur="500" fill="hold"/>
                                        <p:tgtEl>
                                          <p:spTgt spid="6147">
                                            <p:txEl>
                                              <p:pRg st="13" end="1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147">
                                            <p:txEl>
                                              <p:pRg st="13" end="13"/>
                                            </p:txEl>
                                          </p:spTgt>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6147">
                                            <p:txEl>
                                              <p:pRg st="14" end="14"/>
                                            </p:txEl>
                                          </p:spTgt>
                                        </p:tgtEl>
                                        <p:attrNameLst>
                                          <p:attrName>style.visibility</p:attrName>
                                        </p:attrNameLst>
                                      </p:cBhvr>
                                      <p:to>
                                        <p:strVal val="visible"/>
                                      </p:to>
                                    </p:set>
                                    <p:anim calcmode="lin" valueType="num">
                                      <p:cBhvr additive="base">
                                        <p:cTn id="47" dur="500" fill="hold"/>
                                        <p:tgtEl>
                                          <p:spTgt spid="6147">
                                            <p:txEl>
                                              <p:pRg st="14" end="14"/>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147">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6147">
                                            <p:txEl>
                                              <p:pRg st="16" end="16"/>
                                            </p:txEl>
                                          </p:spTgt>
                                        </p:tgtEl>
                                        <p:attrNameLst>
                                          <p:attrName>style.visibility</p:attrName>
                                        </p:attrNameLst>
                                      </p:cBhvr>
                                      <p:to>
                                        <p:strVal val="visible"/>
                                      </p:to>
                                    </p:set>
                                    <p:anim calcmode="lin" valueType="num">
                                      <p:cBhvr additive="base">
                                        <p:cTn id="53" dur="500" fill="hold"/>
                                        <p:tgtEl>
                                          <p:spTgt spid="6147">
                                            <p:txEl>
                                              <p:pRg st="16" end="16"/>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6147">
                                            <p:txEl>
                                              <p:pRg st="16" end="1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p:txBody>
          <a:bodyPr/>
          <a:lstStyle/>
          <a:p>
            <a:pPr>
              <a:defRPr/>
            </a:pPr>
            <a:fld id="{562AE98F-BC27-4BB2-84E3-665876C3CEDA}" type="slidenum">
              <a:rPr lang="en-US" smtClean="0"/>
              <a:pPr>
                <a:defRPr/>
              </a:pPr>
              <a:t>6</a:t>
            </a:fld>
            <a:endParaRPr lang="en-US" smtClean="0"/>
          </a:p>
        </p:txBody>
      </p:sp>
      <p:sp>
        <p:nvSpPr>
          <p:cNvPr id="7171" name="Rectangle 4"/>
          <p:cNvSpPr>
            <a:spLocks noGrp="1" noChangeArrowheads="1"/>
          </p:cNvSpPr>
          <p:nvPr>
            <p:ph type="title"/>
          </p:nvPr>
        </p:nvSpPr>
        <p:spPr>
          <a:xfrm>
            <a:off x="457200" y="338138"/>
            <a:ext cx="8229600" cy="762000"/>
          </a:xfrm>
        </p:spPr>
        <p:txBody>
          <a:bodyPr/>
          <a:lstStyle/>
          <a:p>
            <a:pPr eaLnBrk="1" hangingPunct="1"/>
            <a:r>
              <a:rPr lang="en-US" dirty="0" smtClean="0"/>
              <a:t>Curriculum Modules</a:t>
            </a:r>
          </a:p>
        </p:txBody>
      </p:sp>
      <p:sp>
        <p:nvSpPr>
          <p:cNvPr id="7172" name="Rectangle 5"/>
          <p:cNvSpPr>
            <a:spLocks noGrp="1" noChangeArrowheads="1"/>
          </p:cNvSpPr>
          <p:nvPr>
            <p:ph type="body" idx="1"/>
          </p:nvPr>
        </p:nvSpPr>
        <p:spPr>
          <a:xfrm>
            <a:off x="457200" y="1676400"/>
            <a:ext cx="8229600" cy="4525963"/>
          </a:xfrm>
        </p:spPr>
        <p:txBody>
          <a:bodyPr/>
          <a:lstStyle/>
          <a:p>
            <a:pPr eaLnBrk="1" hangingPunct="1">
              <a:lnSpc>
                <a:spcPct val="90000"/>
              </a:lnSpc>
              <a:buFontTx/>
              <a:buNone/>
              <a:tabLst>
                <a:tab pos="1485900" algn="l"/>
                <a:tab pos="1774825" algn="l"/>
              </a:tabLst>
            </a:pPr>
            <a:r>
              <a:rPr lang="en-US" sz="2000" b="1" dirty="0" smtClean="0"/>
              <a:t>Module 1: Teaching with Projects</a:t>
            </a:r>
          </a:p>
          <a:p>
            <a:pPr eaLnBrk="1" hangingPunct="1">
              <a:lnSpc>
                <a:spcPct val="90000"/>
              </a:lnSpc>
              <a:buFontTx/>
              <a:buNone/>
              <a:tabLst>
                <a:tab pos="1485900" algn="l"/>
                <a:tab pos="1774825" algn="l"/>
              </a:tabLst>
            </a:pPr>
            <a:r>
              <a:rPr lang="en-US" sz="2000" b="0" dirty="0" smtClean="0"/>
              <a:t>Focus: Project-based learning and project design</a:t>
            </a:r>
            <a:br>
              <a:rPr lang="en-US" sz="2000" b="0" dirty="0" smtClean="0"/>
            </a:br>
            <a:endParaRPr lang="en-US" sz="2000" b="0" dirty="0" smtClean="0"/>
          </a:p>
          <a:p>
            <a:pPr eaLnBrk="1" hangingPunct="1">
              <a:lnSpc>
                <a:spcPct val="90000"/>
              </a:lnSpc>
              <a:buFontTx/>
              <a:buNone/>
              <a:tabLst>
                <a:tab pos="1485900" algn="l"/>
                <a:tab pos="1774825" algn="l"/>
              </a:tabLst>
            </a:pPr>
            <a:endParaRPr lang="en-US" sz="1000" b="1" dirty="0" smtClean="0"/>
          </a:p>
          <a:p>
            <a:pPr eaLnBrk="1" hangingPunct="1">
              <a:lnSpc>
                <a:spcPct val="90000"/>
              </a:lnSpc>
              <a:buFontTx/>
              <a:buNone/>
              <a:tabLst>
                <a:tab pos="1485900" algn="l"/>
                <a:tab pos="1774825" algn="l"/>
              </a:tabLst>
            </a:pPr>
            <a:r>
              <a:rPr lang="en-US" sz="2000" b="1" dirty="0" smtClean="0"/>
              <a:t>Module 2: Planning My Project</a:t>
            </a:r>
          </a:p>
          <a:p>
            <a:pPr eaLnBrk="1" hangingPunct="1">
              <a:lnSpc>
                <a:spcPct val="90000"/>
              </a:lnSpc>
              <a:buFontTx/>
              <a:buNone/>
              <a:tabLst>
                <a:tab pos="1485900" algn="l"/>
                <a:tab pos="1774825" algn="l"/>
              </a:tabLst>
            </a:pPr>
            <a:r>
              <a:rPr lang="en-US" sz="2000" b="0" dirty="0" smtClean="0"/>
              <a:t>Focus: Curriculum-Framing Questions and ongoing learner-centered assessment</a:t>
            </a:r>
            <a:br>
              <a:rPr lang="en-US" sz="2000" b="0" dirty="0" smtClean="0"/>
            </a:br>
            <a:endParaRPr lang="en-US" sz="2000" b="0" dirty="0" smtClean="0"/>
          </a:p>
          <a:p>
            <a:pPr eaLnBrk="1" hangingPunct="1">
              <a:lnSpc>
                <a:spcPct val="90000"/>
              </a:lnSpc>
              <a:buFontTx/>
              <a:buNone/>
              <a:tabLst>
                <a:tab pos="1485900" algn="l"/>
                <a:tab pos="1774825" algn="l"/>
              </a:tabLst>
            </a:pPr>
            <a:endParaRPr lang="en-US" sz="1000" b="1" dirty="0" smtClean="0"/>
          </a:p>
          <a:p>
            <a:pPr eaLnBrk="1" hangingPunct="1">
              <a:lnSpc>
                <a:spcPct val="90000"/>
              </a:lnSpc>
              <a:buFontTx/>
              <a:buNone/>
              <a:tabLst>
                <a:tab pos="1485900" algn="l"/>
                <a:tab pos="1774825" algn="l"/>
              </a:tabLst>
            </a:pPr>
            <a:r>
              <a:rPr lang="en-US" sz="2000" b="1" dirty="0" smtClean="0"/>
              <a:t>Module 3: Making Connections</a:t>
            </a:r>
          </a:p>
          <a:p>
            <a:pPr eaLnBrk="1" hangingPunct="1">
              <a:lnSpc>
                <a:spcPct val="90000"/>
              </a:lnSpc>
              <a:buFontTx/>
              <a:buNone/>
              <a:tabLst>
                <a:tab pos="1485900" algn="l"/>
                <a:tab pos="1774825" algn="l"/>
              </a:tabLst>
            </a:pPr>
            <a:r>
              <a:rPr lang="en-US" sz="2000" b="0" dirty="0" smtClean="0"/>
              <a:t>Focus: The Internet to support teaching and learning</a:t>
            </a:r>
            <a:br>
              <a:rPr lang="en-US" sz="2000" b="0" dirty="0" smtClean="0"/>
            </a:br>
            <a:endParaRPr lang="en-US" sz="2000" b="0" dirty="0" smtClean="0"/>
          </a:p>
          <a:p>
            <a:pPr eaLnBrk="1" hangingPunct="1">
              <a:lnSpc>
                <a:spcPct val="90000"/>
              </a:lnSpc>
              <a:buFontTx/>
              <a:buNone/>
              <a:tabLst>
                <a:tab pos="1485900" algn="l"/>
                <a:tab pos="1774825" algn="l"/>
              </a:tabLst>
            </a:pPr>
            <a:endParaRPr lang="en-US" sz="1000" b="1" dirty="0" smtClean="0"/>
          </a:p>
          <a:p>
            <a:pPr eaLnBrk="1" hangingPunct="1">
              <a:lnSpc>
                <a:spcPct val="90000"/>
              </a:lnSpc>
              <a:buFontTx/>
              <a:buNone/>
              <a:tabLst>
                <a:tab pos="1485900" algn="l"/>
                <a:tab pos="1774825" algn="l"/>
              </a:tabLst>
            </a:pPr>
            <a:r>
              <a:rPr lang="en-US" sz="2000" b="1" dirty="0" smtClean="0"/>
              <a:t>Module 4: Creating Samples of Learning</a:t>
            </a:r>
          </a:p>
          <a:p>
            <a:pPr eaLnBrk="1" hangingPunct="1">
              <a:lnSpc>
                <a:spcPct val="90000"/>
              </a:lnSpc>
              <a:spcBef>
                <a:spcPct val="0"/>
              </a:spcBef>
              <a:buFontTx/>
              <a:buNone/>
              <a:tabLst>
                <a:tab pos="1485900" algn="l"/>
                <a:tab pos="1774825" algn="l"/>
              </a:tabLst>
            </a:pPr>
            <a:r>
              <a:rPr lang="en-US" sz="2000" b="0" dirty="0" smtClean="0"/>
              <a:t>Focus: Project outcomes from a learner perspective</a:t>
            </a:r>
            <a:endParaRPr lang="en-US" sz="2800" b="0"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 calcmode="lin" valueType="num">
                                      <p:cBhvr additive="base">
                                        <p:cTn id="7" dur="500" fill="hold"/>
                                        <p:tgtEl>
                                          <p:spTgt spid="717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172">
                                            <p:txEl>
                                              <p:pRg st="1" end="1"/>
                                            </p:txEl>
                                          </p:spTgt>
                                        </p:tgtEl>
                                        <p:attrNameLst>
                                          <p:attrName>style.visibility</p:attrName>
                                        </p:attrNameLst>
                                      </p:cBhvr>
                                      <p:to>
                                        <p:strVal val="visible"/>
                                      </p:to>
                                    </p:set>
                                    <p:anim calcmode="lin" valueType="num">
                                      <p:cBhvr additive="base">
                                        <p:cTn id="11" dur="500" fill="hold"/>
                                        <p:tgtEl>
                                          <p:spTgt spid="717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172">
                                            <p:txEl>
                                              <p:pRg st="3" end="3"/>
                                            </p:txEl>
                                          </p:spTgt>
                                        </p:tgtEl>
                                        <p:attrNameLst>
                                          <p:attrName>style.visibility</p:attrName>
                                        </p:attrNameLst>
                                      </p:cBhvr>
                                      <p:to>
                                        <p:strVal val="visible"/>
                                      </p:to>
                                    </p:set>
                                    <p:anim calcmode="lin" valueType="num">
                                      <p:cBhvr additive="base">
                                        <p:cTn id="17" dur="500" fill="hold"/>
                                        <p:tgtEl>
                                          <p:spTgt spid="7172">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2">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7172">
                                            <p:txEl>
                                              <p:pRg st="4" end="4"/>
                                            </p:txEl>
                                          </p:spTgt>
                                        </p:tgtEl>
                                        <p:attrNameLst>
                                          <p:attrName>style.visibility</p:attrName>
                                        </p:attrNameLst>
                                      </p:cBhvr>
                                      <p:to>
                                        <p:strVal val="visible"/>
                                      </p:to>
                                    </p:set>
                                    <p:anim calcmode="lin" valueType="num">
                                      <p:cBhvr additive="base">
                                        <p:cTn id="21" dur="500" fill="hold"/>
                                        <p:tgtEl>
                                          <p:spTgt spid="7172">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17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7172">
                                            <p:txEl>
                                              <p:pRg st="6" end="6"/>
                                            </p:txEl>
                                          </p:spTgt>
                                        </p:tgtEl>
                                        <p:attrNameLst>
                                          <p:attrName>style.visibility</p:attrName>
                                        </p:attrNameLst>
                                      </p:cBhvr>
                                      <p:to>
                                        <p:strVal val="visible"/>
                                      </p:to>
                                    </p:set>
                                    <p:anim calcmode="lin" valueType="num">
                                      <p:cBhvr additive="base">
                                        <p:cTn id="27" dur="500" fill="hold"/>
                                        <p:tgtEl>
                                          <p:spTgt spid="7172">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172">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172">
                                            <p:txEl>
                                              <p:pRg st="7" end="7"/>
                                            </p:txEl>
                                          </p:spTgt>
                                        </p:tgtEl>
                                        <p:attrNameLst>
                                          <p:attrName>style.visibility</p:attrName>
                                        </p:attrNameLst>
                                      </p:cBhvr>
                                      <p:to>
                                        <p:strVal val="visible"/>
                                      </p:to>
                                    </p:set>
                                    <p:anim calcmode="lin" valueType="num">
                                      <p:cBhvr additive="base">
                                        <p:cTn id="31" dur="500" fill="hold"/>
                                        <p:tgtEl>
                                          <p:spTgt spid="7172">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17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7172">
                                            <p:txEl>
                                              <p:pRg st="9" end="9"/>
                                            </p:txEl>
                                          </p:spTgt>
                                        </p:tgtEl>
                                        <p:attrNameLst>
                                          <p:attrName>style.visibility</p:attrName>
                                        </p:attrNameLst>
                                      </p:cBhvr>
                                      <p:to>
                                        <p:strVal val="visible"/>
                                      </p:to>
                                    </p:set>
                                    <p:anim calcmode="lin" valueType="num">
                                      <p:cBhvr additive="base">
                                        <p:cTn id="37" dur="500" fill="hold"/>
                                        <p:tgtEl>
                                          <p:spTgt spid="7172">
                                            <p:txEl>
                                              <p:pRg st="9" end="9"/>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172">
                                            <p:txEl>
                                              <p:pRg st="9" end="9"/>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7172">
                                            <p:txEl>
                                              <p:pRg st="10" end="10"/>
                                            </p:txEl>
                                          </p:spTgt>
                                        </p:tgtEl>
                                        <p:attrNameLst>
                                          <p:attrName>style.visibility</p:attrName>
                                        </p:attrNameLst>
                                      </p:cBhvr>
                                      <p:to>
                                        <p:strVal val="visible"/>
                                      </p:to>
                                    </p:set>
                                    <p:anim calcmode="lin" valueType="num">
                                      <p:cBhvr additive="base">
                                        <p:cTn id="41" dur="500" fill="hold"/>
                                        <p:tgtEl>
                                          <p:spTgt spid="7172">
                                            <p:txEl>
                                              <p:pRg st="10" end="1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17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p:txBody>
          <a:bodyPr/>
          <a:lstStyle/>
          <a:p>
            <a:pPr>
              <a:defRPr/>
            </a:pPr>
            <a:fld id="{6468A2F3-B632-47D2-A176-444DDC5EC375}" type="slidenum">
              <a:rPr lang="en-US" smtClean="0"/>
              <a:pPr>
                <a:defRPr/>
              </a:pPr>
              <a:t>7</a:t>
            </a:fld>
            <a:endParaRPr lang="en-US" smtClean="0"/>
          </a:p>
        </p:txBody>
      </p:sp>
      <p:sp>
        <p:nvSpPr>
          <p:cNvPr id="8195" name="Rectangle 2"/>
          <p:cNvSpPr>
            <a:spLocks noGrp="1" noChangeArrowheads="1"/>
          </p:cNvSpPr>
          <p:nvPr>
            <p:ph type="title"/>
          </p:nvPr>
        </p:nvSpPr>
        <p:spPr/>
        <p:txBody>
          <a:bodyPr/>
          <a:lstStyle/>
          <a:p>
            <a:pPr eaLnBrk="1" hangingPunct="1"/>
            <a:r>
              <a:rPr lang="en-US" dirty="0" smtClean="0"/>
              <a:t>Curriculum Modules</a:t>
            </a:r>
          </a:p>
        </p:txBody>
      </p:sp>
      <p:sp>
        <p:nvSpPr>
          <p:cNvPr id="8196" name="Rectangle 3"/>
          <p:cNvSpPr>
            <a:spLocks noGrp="1" noChangeArrowheads="1"/>
          </p:cNvSpPr>
          <p:nvPr>
            <p:ph type="body" idx="1"/>
          </p:nvPr>
        </p:nvSpPr>
        <p:spPr>
          <a:xfrm>
            <a:off x="381000" y="1676400"/>
            <a:ext cx="8229600" cy="4162425"/>
          </a:xfrm>
        </p:spPr>
        <p:txBody>
          <a:bodyPr/>
          <a:lstStyle/>
          <a:p>
            <a:pPr eaLnBrk="1" hangingPunct="1">
              <a:spcBef>
                <a:spcPct val="0"/>
              </a:spcBef>
              <a:buFontTx/>
              <a:buNone/>
              <a:tabLst>
                <a:tab pos="1485900" algn="l"/>
              </a:tabLst>
            </a:pPr>
            <a:r>
              <a:rPr lang="en-US" sz="2000" b="1" dirty="0" smtClean="0"/>
              <a:t>Module 5: Assessing Learner Projects</a:t>
            </a:r>
          </a:p>
          <a:p>
            <a:pPr eaLnBrk="1" hangingPunct="1">
              <a:spcBef>
                <a:spcPct val="0"/>
              </a:spcBef>
              <a:buFontTx/>
              <a:buNone/>
              <a:tabLst>
                <a:tab pos="1485900" algn="l"/>
              </a:tabLst>
            </a:pPr>
            <a:r>
              <a:rPr lang="en-US" sz="2000" b="0" dirty="0" smtClean="0"/>
              <a:t>Focus: Formative and summative assessment</a:t>
            </a:r>
            <a:br>
              <a:rPr lang="en-US" sz="2000" b="0" dirty="0" smtClean="0"/>
            </a:br>
            <a:endParaRPr lang="en-US" sz="2000" b="0" dirty="0" smtClean="0"/>
          </a:p>
          <a:p>
            <a:pPr eaLnBrk="1" hangingPunct="1">
              <a:spcBef>
                <a:spcPct val="0"/>
              </a:spcBef>
              <a:buFontTx/>
              <a:buNone/>
              <a:tabLst>
                <a:tab pos="1485900" algn="l"/>
              </a:tabLst>
            </a:pPr>
            <a:endParaRPr lang="en-US" sz="1200" dirty="0" smtClean="0"/>
          </a:p>
          <a:p>
            <a:pPr eaLnBrk="1" hangingPunct="1">
              <a:spcBef>
                <a:spcPct val="0"/>
              </a:spcBef>
              <a:buFontTx/>
              <a:buNone/>
              <a:tabLst>
                <a:tab pos="1485900" algn="l"/>
              </a:tabLst>
            </a:pPr>
            <a:r>
              <a:rPr lang="en-US" sz="2000" b="1" dirty="0" smtClean="0"/>
              <a:t>Module 6: Planning for Learner Success</a:t>
            </a:r>
          </a:p>
          <a:p>
            <a:pPr eaLnBrk="1" hangingPunct="1">
              <a:spcBef>
                <a:spcPct val="0"/>
              </a:spcBef>
              <a:buFontTx/>
              <a:buNone/>
              <a:tabLst>
                <a:tab pos="1485900" algn="l"/>
              </a:tabLst>
            </a:pPr>
            <a:r>
              <a:rPr lang="en-US" sz="2000" b="0" dirty="0" smtClean="0"/>
              <a:t>Focus: </a:t>
            </a:r>
            <a:r>
              <a:rPr lang="en-US" sz="2000" b="0" dirty="0" smtClean="0">
                <a:cs typeface="Times New Roman" pitchFamily="18" charset="0"/>
              </a:rPr>
              <a:t>Learner support and self-direction</a:t>
            </a:r>
            <a:br>
              <a:rPr lang="en-US" sz="2000" b="0" dirty="0" smtClean="0">
                <a:cs typeface="Times New Roman" pitchFamily="18" charset="0"/>
              </a:rPr>
            </a:br>
            <a:endParaRPr lang="en-US" sz="2000" b="0" dirty="0" smtClean="0">
              <a:cs typeface="Times New Roman" pitchFamily="18" charset="0"/>
            </a:endParaRPr>
          </a:p>
          <a:p>
            <a:pPr eaLnBrk="1" hangingPunct="1">
              <a:spcBef>
                <a:spcPct val="0"/>
              </a:spcBef>
              <a:buFontTx/>
              <a:buNone/>
              <a:tabLst>
                <a:tab pos="1485900" algn="l"/>
              </a:tabLst>
            </a:pPr>
            <a:endParaRPr lang="en-US" sz="1200" dirty="0" smtClean="0"/>
          </a:p>
          <a:p>
            <a:pPr eaLnBrk="1" hangingPunct="1">
              <a:lnSpc>
                <a:spcPct val="90000"/>
              </a:lnSpc>
              <a:spcBef>
                <a:spcPct val="0"/>
              </a:spcBef>
              <a:buFontTx/>
              <a:buNone/>
              <a:tabLst>
                <a:tab pos="1485900" algn="l"/>
              </a:tabLst>
            </a:pPr>
            <a:r>
              <a:rPr lang="en-US" sz="2000" b="1" dirty="0" smtClean="0"/>
              <a:t>Module 7: Facilitating with ICT</a:t>
            </a:r>
          </a:p>
          <a:p>
            <a:pPr eaLnBrk="1" hangingPunct="1">
              <a:lnSpc>
                <a:spcPct val="90000"/>
              </a:lnSpc>
              <a:spcBef>
                <a:spcPct val="0"/>
              </a:spcBef>
              <a:buFontTx/>
              <a:buNone/>
              <a:tabLst>
                <a:tab pos="1485900" algn="l"/>
              </a:tabLst>
            </a:pPr>
            <a:r>
              <a:rPr lang="en-US" sz="2000" b="0" dirty="0" smtClean="0"/>
              <a:t>Focus: Teacher as facilitator</a:t>
            </a:r>
            <a:br>
              <a:rPr lang="en-US" sz="2000" b="0" dirty="0" smtClean="0"/>
            </a:br>
            <a:endParaRPr lang="en-US" sz="2000" b="0" dirty="0" smtClean="0"/>
          </a:p>
          <a:p>
            <a:pPr eaLnBrk="1" hangingPunct="1">
              <a:lnSpc>
                <a:spcPct val="90000"/>
              </a:lnSpc>
              <a:spcBef>
                <a:spcPct val="0"/>
              </a:spcBef>
              <a:buFontTx/>
              <a:buNone/>
              <a:tabLst>
                <a:tab pos="1485900" algn="l"/>
              </a:tabLst>
            </a:pPr>
            <a:endParaRPr lang="en-US" sz="1200" dirty="0" smtClean="0"/>
          </a:p>
          <a:p>
            <a:pPr eaLnBrk="1" hangingPunct="1">
              <a:lnSpc>
                <a:spcPct val="90000"/>
              </a:lnSpc>
              <a:spcBef>
                <a:spcPct val="0"/>
              </a:spcBef>
              <a:buFontTx/>
              <a:buNone/>
              <a:tabLst>
                <a:tab pos="1485900" algn="l"/>
              </a:tabLst>
            </a:pPr>
            <a:r>
              <a:rPr lang="en-US" sz="2000" b="1" dirty="0" smtClean="0"/>
              <a:t>Module 8: Showcasing Project Portfolios</a:t>
            </a:r>
          </a:p>
          <a:p>
            <a:pPr eaLnBrk="1" hangingPunct="1">
              <a:lnSpc>
                <a:spcPct val="90000"/>
              </a:lnSpc>
              <a:spcBef>
                <a:spcPct val="0"/>
              </a:spcBef>
              <a:buFontTx/>
              <a:buNone/>
              <a:tabLst>
                <a:tab pos="1485900" algn="l"/>
              </a:tabLst>
            </a:pPr>
            <a:r>
              <a:rPr lang="en-US" sz="2000" b="0" dirty="0" smtClean="0"/>
              <a:t>Focus: Sharing Learning</a:t>
            </a:r>
          </a:p>
          <a:p>
            <a:pPr eaLnBrk="1" hangingPunct="1">
              <a:lnSpc>
                <a:spcPct val="90000"/>
              </a:lnSpc>
              <a:buFontTx/>
              <a:buNone/>
              <a:tabLst>
                <a:tab pos="1485900" algn="l"/>
              </a:tabLst>
            </a:pPr>
            <a:endParaRPr lang="en-US"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 calcmode="lin" valueType="num">
                                      <p:cBhvr additive="base">
                                        <p:cTn id="7" dur="500" fill="hold"/>
                                        <p:tgtEl>
                                          <p:spTgt spid="819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196">
                                            <p:txEl>
                                              <p:pRg st="1" end="1"/>
                                            </p:txEl>
                                          </p:spTgt>
                                        </p:tgtEl>
                                        <p:attrNameLst>
                                          <p:attrName>style.visibility</p:attrName>
                                        </p:attrNameLst>
                                      </p:cBhvr>
                                      <p:to>
                                        <p:strVal val="visible"/>
                                      </p:to>
                                    </p:set>
                                    <p:anim calcmode="lin" valueType="num">
                                      <p:cBhvr additive="base">
                                        <p:cTn id="11" dur="500" fill="hold"/>
                                        <p:tgtEl>
                                          <p:spTgt spid="819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19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196">
                                            <p:txEl>
                                              <p:pRg st="3" end="3"/>
                                            </p:txEl>
                                          </p:spTgt>
                                        </p:tgtEl>
                                        <p:attrNameLst>
                                          <p:attrName>style.visibility</p:attrName>
                                        </p:attrNameLst>
                                      </p:cBhvr>
                                      <p:to>
                                        <p:strVal val="visible"/>
                                      </p:to>
                                    </p:set>
                                    <p:anim calcmode="lin" valueType="num">
                                      <p:cBhvr additive="base">
                                        <p:cTn id="17" dur="500" fill="hold"/>
                                        <p:tgtEl>
                                          <p:spTgt spid="8196">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196">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8196">
                                            <p:txEl>
                                              <p:pRg st="4" end="4"/>
                                            </p:txEl>
                                          </p:spTgt>
                                        </p:tgtEl>
                                        <p:attrNameLst>
                                          <p:attrName>style.visibility</p:attrName>
                                        </p:attrNameLst>
                                      </p:cBhvr>
                                      <p:to>
                                        <p:strVal val="visible"/>
                                      </p:to>
                                    </p:set>
                                    <p:anim calcmode="lin" valueType="num">
                                      <p:cBhvr additive="base">
                                        <p:cTn id="21" dur="500" fill="hold"/>
                                        <p:tgtEl>
                                          <p:spTgt spid="8196">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19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8196">
                                            <p:txEl>
                                              <p:pRg st="6" end="6"/>
                                            </p:txEl>
                                          </p:spTgt>
                                        </p:tgtEl>
                                        <p:attrNameLst>
                                          <p:attrName>style.visibility</p:attrName>
                                        </p:attrNameLst>
                                      </p:cBhvr>
                                      <p:to>
                                        <p:strVal val="visible"/>
                                      </p:to>
                                    </p:set>
                                    <p:anim calcmode="lin" valueType="num">
                                      <p:cBhvr additive="base">
                                        <p:cTn id="27" dur="500" fill="hold"/>
                                        <p:tgtEl>
                                          <p:spTgt spid="8196">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196">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8196">
                                            <p:txEl>
                                              <p:pRg st="7" end="7"/>
                                            </p:txEl>
                                          </p:spTgt>
                                        </p:tgtEl>
                                        <p:attrNameLst>
                                          <p:attrName>style.visibility</p:attrName>
                                        </p:attrNameLst>
                                      </p:cBhvr>
                                      <p:to>
                                        <p:strVal val="visible"/>
                                      </p:to>
                                    </p:set>
                                    <p:anim calcmode="lin" valueType="num">
                                      <p:cBhvr additive="base">
                                        <p:cTn id="31" dur="500" fill="hold"/>
                                        <p:tgtEl>
                                          <p:spTgt spid="8196">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8196">
                                            <p:txEl>
                                              <p:pRg st="9" end="9"/>
                                            </p:txEl>
                                          </p:spTgt>
                                        </p:tgtEl>
                                        <p:attrNameLst>
                                          <p:attrName>style.visibility</p:attrName>
                                        </p:attrNameLst>
                                      </p:cBhvr>
                                      <p:to>
                                        <p:strVal val="visible"/>
                                      </p:to>
                                    </p:set>
                                    <p:anim calcmode="lin" valueType="num">
                                      <p:cBhvr additive="base">
                                        <p:cTn id="37" dur="500" fill="hold"/>
                                        <p:tgtEl>
                                          <p:spTgt spid="8196">
                                            <p:txEl>
                                              <p:pRg st="9" end="9"/>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6">
                                            <p:txEl>
                                              <p:pRg st="9" end="9"/>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8196">
                                            <p:txEl>
                                              <p:pRg st="10" end="10"/>
                                            </p:txEl>
                                          </p:spTgt>
                                        </p:tgtEl>
                                        <p:attrNameLst>
                                          <p:attrName>style.visibility</p:attrName>
                                        </p:attrNameLst>
                                      </p:cBhvr>
                                      <p:to>
                                        <p:strVal val="visible"/>
                                      </p:to>
                                    </p:set>
                                    <p:anim calcmode="lin" valueType="num">
                                      <p:cBhvr additive="base">
                                        <p:cTn id="41" dur="500" fill="hold"/>
                                        <p:tgtEl>
                                          <p:spTgt spid="8196">
                                            <p:txEl>
                                              <p:pRg st="10" end="1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19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p:txBody>
          <a:bodyPr/>
          <a:lstStyle/>
          <a:p>
            <a:pPr>
              <a:defRPr/>
            </a:pPr>
            <a:fld id="{45DC5499-A987-4547-BB62-F75B27482E8E}" type="slidenum">
              <a:rPr lang="en-US" smtClean="0"/>
              <a:pPr>
                <a:defRPr/>
              </a:pPr>
              <a:t>8</a:t>
            </a:fld>
            <a:endParaRPr lang="en-US" smtClean="0"/>
          </a:p>
        </p:txBody>
      </p:sp>
      <p:sp>
        <p:nvSpPr>
          <p:cNvPr id="10243" name="Rectangle 5"/>
          <p:cNvSpPr>
            <a:spLocks noGrp="1" noChangeArrowheads="1"/>
          </p:cNvSpPr>
          <p:nvPr>
            <p:ph type="title"/>
          </p:nvPr>
        </p:nvSpPr>
        <p:spPr/>
        <p:txBody>
          <a:bodyPr/>
          <a:lstStyle/>
          <a:p>
            <a:pPr eaLnBrk="1" hangingPunct="1"/>
            <a:r>
              <a:rPr lang="en-US" dirty="0" smtClean="0"/>
              <a:t>Prerequisite Skills</a:t>
            </a:r>
          </a:p>
        </p:txBody>
      </p:sp>
      <p:sp>
        <p:nvSpPr>
          <p:cNvPr id="10244" name="Rectangle 6"/>
          <p:cNvSpPr>
            <a:spLocks noGrp="1" noChangeArrowheads="1"/>
          </p:cNvSpPr>
          <p:nvPr>
            <p:ph type="body" idx="1"/>
          </p:nvPr>
        </p:nvSpPr>
        <p:spPr>
          <a:xfrm>
            <a:off x="457200" y="1600200"/>
            <a:ext cx="8229600" cy="1046163"/>
          </a:xfrm>
        </p:spPr>
        <p:txBody>
          <a:bodyPr/>
          <a:lstStyle/>
          <a:p>
            <a:pPr marL="0" indent="0" eaLnBrk="1" hangingPunct="1">
              <a:buFontTx/>
              <a:buNone/>
            </a:pPr>
            <a:r>
              <a:rPr lang="en-US" b="1" smtClean="0"/>
              <a:t>Participants should possess intermediate-level computer skills </a:t>
            </a:r>
            <a:endParaRPr lang="en-US" smtClean="0"/>
          </a:p>
        </p:txBody>
      </p:sp>
      <p:sp>
        <p:nvSpPr>
          <p:cNvPr id="10245" name="Text Box 8"/>
          <p:cNvSpPr txBox="1">
            <a:spLocks noChangeArrowheads="1"/>
          </p:cNvSpPr>
          <p:nvPr/>
        </p:nvSpPr>
        <p:spPr bwMode="auto">
          <a:xfrm>
            <a:off x="533400" y="2743200"/>
            <a:ext cx="8013700" cy="2985433"/>
          </a:xfrm>
          <a:prstGeom prst="rect">
            <a:avLst/>
          </a:prstGeom>
          <a:noFill/>
          <a:ln w="9525">
            <a:noFill/>
            <a:miter lim="800000"/>
            <a:headEnd/>
            <a:tailEnd/>
          </a:ln>
        </p:spPr>
        <p:txBody>
          <a:bodyPr>
            <a:spAutoFit/>
          </a:bodyPr>
          <a:lstStyle/>
          <a:p>
            <a:pPr marL="228600" indent="-228600">
              <a:spcAft>
                <a:spcPct val="20000"/>
              </a:spcAft>
            </a:pPr>
            <a:r>
              <a:rPr lang="en-US" sz="2000" dirty="0">
                <a:solidFill>
                  <a:srgbClr val="FFFFFF"/>
                </a:solidFill>
              </a:rPr>
              <a:t>Ability to</a:t>
            </a:r>
            <a:r>
              <a:rPr lang="en-US" sz="2000" dirty="0" smtClean="0">
                <a:solidFill>
                  <a:srgbClr val="FFFFFF"/>
                </a:solidFill>
              </a:rPr>
              <a:t>:</a:t>
            </a:r>
          </a:p>
          <a:p>
            <a:pPr marL="228600" indent="-228600">
              <a:spcAft>
                <a:spcPct val="20000"/>
              </a:spcAft>
            </a:pPr>
            <a:endParaRPr lang="en-US" sz="2000" dirty="0">
              <a:solidFill>
                <a:srgbClr val="FFFFFF"/>
              </a:solidFill>
            </a:endParaRPr>
          </a:p>
          <a:p>
            <a:pPr marL="228600" indent="-228600">
              <a:spcAft>
                <a:spcPct val="20000"/>
              </a:spcAft>
              <a:buFontTx/>
              <a:buChar char="•"/>
            </a:pPr>
            <a:r>
              <a:rPr lang="en-US" sz="2000" dirty="0">
                <a:solidFill>
                  <a:srgbClr val="FFFFFF"/>
                </a:solidFill>
              </a:rPr>
              <a:t>Format and edit text</a:t>
            </a:r>
          </a:p>
          <a:p>
            <a:pPr marL="228600" indent="-228600">
              <a:spcAft>
                <a:spcPct val="20000"/>
              </a:spcAft>
              <a:buFontTx/>
              <a:buChar char="•"/>
            </a:pPr>
            <a:r>
              <a:rPr lang="en-US" sz="2000" dirty="0">
                <a:solidFill>
                  <a:srgbClr val="FFFFFF"/>
                </a:solidFill>
              </a:rPr>
              <a:t>Copy, cut, and paste text and graphics</a:t>
            </a:r>
          </a:p>
          <a:p>
            <a:pPr marL="228600" indent="-228600">
              <a:spcAft>
                <a:spcPct val="20000"/>
              </a:spcAft>
              <a:buFontTx/>
              <a:buChar char="•"/>
            </a:pPr>
            <a:r>
              <a:rPr lang="en-US" sz="2000" dirty="0">
                <a:solidFill>
                  <a:srgbClr val="FFFFFF"/>
                </a:solidFill>
              </a:rPr>
              <a:t>Save documents</a:t>
            </a:r>
          </a:p>
          <a:p>
            <a:pPr marL="228600" indent="-228600">
              <a:spcAft>
                <a:spcPct val="20000"/>
              </a:spcAft>
              <a:buFontTx/>
              <a:buChar char="•"/>
            </a:pPr>
            <a:r>
              <a:rPr lang="en-US" sz="2000" dirty="0">
                <a:solidFill>
                  <a:srgbClr val="FFFFFF"/>
                </a:solidFill>
              </a:rPr>
              <a:t>Use e-mail</a:t>
            </a:r>
          </a:p>
          <a:p>
            <a:pPr marL="228600" indent="-228600">
              <a:spcAft>
                <a:spcPct val="20000"/>
              </a:spcAft>
              <a:buFontTx/>
              <a:buChar char="•"/>
            </a:pPr>
            <a:r>
              <a:rPr lang="en-US" sz="2000" dirty="0">
                <a:solidFill>
                  <a:srgbClr val="FFFFFF"/>
                </a:solidFill>
              </a:rPr>
              <a:t>Navigate and perform a search on the Internet</a:t>
            </a:r>
          </a:p>
          <a:p>
            <a:pPr marL="228600" indent="-228600">
              <a:spcAft>
                <a:spcPct val="20000"/>
              </a:spcAft>
              <a:buFontTx/>
              <a:buChar char="•"/>
            </a:pPr>
            <a:r>
              <a:rPr lang="en-US" sz="2000" dirty="0">
                <a:solidFill>
                  <a:srgbClr val="FFFFFF"/>
                </a:solidFill>
              </a:rPr>
              <a:t>Use a word processing application</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p:txBody>
          <a:bodyPr/>
          <a:lstStyle/>
          <a:p>
            <a:pPr>
              <a:defRPr/>
            </a:pPr>
            <a:fld id="{ED6815FF-566A-40CB-8CD9-F650783E5C6A}" type="slidenum">
              <a:rPr lang="en-US" smtClean="0"/>
              <a:pPr>
                <a:defRPr/>
              </a:pPr>
              <a:t>9</a:t>
            </a:fld>
            <a:endParaRPr lang="en-US" smtClean="0"/>
          </a:p>
        </p:txBody>
      </p:sp>
      <p:sp>
        <p:nvSpPr>
          <p:cNvPr id="11267" name="Rectangle 2"/>
          <p:cNvSpPr>
            <a:spLocks noGrp="1" noChangeArrowheads="1"/>
          </p:cNvSpPr>
          <p:nvPr>
            <p:ph type="title"/>
          </p:nvPr>
        </p:nvSpPr>
        <p:spPr/>
        <p:txBody>
          <a:bodyPr/>
          <a:lstStyle/>
          <a:p>
            <a:pPr eaLnBrk="1" hangingPunct="1"/>
            <a:r>
              <a:rPr lang="en-US" dirty="0" smtClean="0"/>
              <a:t>Expectations</a:t>
            </a:r>
          </a:p>
        </p:txBody>
      </p:sp>
      <p:sp>
        <p:nvSpPr>
          <p:cNvPr id="11268" name="Rectangle 3"/>
          <p:cNvSpPr>
            <a:spLocks noGrp="1" noChangeArrowheads="1"/>
          </p:cNvSpPr>
          <p:nvPr>
            <p:ph type="body" idx="1"/>
          </p:nvPr>
        </p:nvSpPr>
        <p:spPr>
          <a:xfrm>
            <a:off x="457200" y="1905000"/>
            <a:ext cx="8382000" cy="4038600"/>
          </a:xfrm>
        </p:spPr>
        <p:txBody>
          <a:bodyPr/>
          <a:lstStyle/>
          <a:p>
            <a:pPr eaLnBrk="1" hangingPunct="1">
              <a:spcAft>
                <a:spcPct val="20000"/>
              </a:spcAft>
            </a:pPr>
            <a:r>
              <a:rPr lang="en-US" sz="2000" b="0" dirty="0" smtClean="0"/>
              <a:t>Attend </a:t>
            </a:r>
            <a:r>
              <a:rPr lang="en-ZA" sz="2000" b="0" dirty="0" smtClean="0"/>
              <a:t>maximum of 40 hours </a:t>
            </a:r>
            <a:r>
              <a:rPr lang="en-ZA" sz="2000" b="0" dirty="0" smtClean="0"/>
              <a:t>(5 days) </a:t>
            </a:r>
            <a:r>
              <a:rPr lang="en-US" sz="2000" b="0" dirty="0" smtClean="0"/>
              <a:t>face-to-face training.</a:t>
            </a:r>
            <a:r>
              <a:rPr lang="en-US" sz="2000" b="0" dirty="0" smtClean="0"/>
              <a:t/>
            </a:r>
            <a:br>
              <a:rPr lang="en-US" sz="2000" b="0" dirty="0" smtClean="0"/>
            </a:br>
            <a:r>
              <a:rPr lang="en-ZA" sz="2000" b="0" dirty="0" smtClean="0"/>
              <a:t>I</a:t>
            </a:r>
            <a:r>
              <a:rPr lang="en-ZA" sz="2000" b="0" dirty="0" smtClean="0"/>
              <a:t>nvariably you have </a:t>
            </a:r>
            <a:r>
              <a:rPr lang="en-ZA" sz="2000" b="0" dirty="0" smtClean="0"/>
              <a:t>to put </a:t>
            </a:r>
            <a:r>
              <a:rPr lang="en-ZA" sz="2000" b="0" dirty="0" smtClean="0"/>
              <a:t>extra </a:t>
            </a:r>
            <a:r>
              <a:rPr lang="en-ZA" sz="2000" b="0" dirty="0" smtClean="0"/>
              <a:t>hours </a:t>
            </a:r>
            <a:r>
              <a:rPr lang="en-ZA" sz="2000" b="0" dirty="0" smtClean="0"/>
              <a:t>in.</a:t>
            </a:r>
          </a:p>
          <a:p>
            <a:pPr eaLnBrk="1" hangingPunct="1">
              <a:spcAft>
                <a:spcPct val="20000"/>
              </a:spcAft>
            </a:pPr>
            <a:endParaRPr lang="en-US" sz="2000" b="0" dirty="0" smtClean="0"/>
          </a:p>
          <a:p>
            <a:pPr eaLnBrk="1" hangingPunct="1">
              <a:spcAft>
                <a:spcPct val="20000"/>
              </a:spcAft>
            </a:pPr>
            <a:r>
              <a:rPr lang="en-US" sz="2000" b="0" dirty="0" smtClean="0"/>
              <a:t>Be on time</a:t>
            </a:r>
            <a:br>
              <a:rPr lang="en-US" sz="2000" b="0" dirty="0" smtClean="0"/>
            </a:br>
            <a:endParaRPr lang="en-US" sz="2000" b="0" dirty="0" smtClean="0"/>
          </a:p>
          <a:p>
            <a:pPr eaLnBrk="1" hangingPunct="1">
              <a:spcAft>
                <a:spcPct val="20000"/>
              </a:spcAft>
            </a:pPr>
            <a:r>
              <a:rPr lang="en-US" sz="2000" b="0" dirty="0" smtClean="0"/>
              <a:t>Participate in all activities and discussions</a:t>
            </a:r>
            <a:br>
              <a:rPr lang="en-US" sz="2000" b="0" dirty="0" smtClean="0"/>
            </a:br>
            <a:endParaRPr lang="en-US" sz="2000" b="0" dirty="0" smtClean="0"/>
          </a:p>
          <a:p>
            <a:pPr lvl="1" eaLnBrk="1" hangingPunct="1">
              <a:buNone/>
            </a:pPr>
            <a:endParaRPr lang="en-US" sz="2000" dirty="0" smtClean="0"/>
          </a:p>
          <a:p>
            <a:pPr lvl="1" eaLnBrk="1" hangingPunct="1">
              <a:buFontTx/>
              <a:buNone/>
            </a:pPr>
            <a:endParaRPr lang="en-US" sz="3200" dirty="0" smtClean="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dirty="0" smtClean="0">
                <a:solidFill>
                  <a:srgbClr val="FF0000"/>
                </a:solidFill>
              </a:rPr>
              <a:t/>
            </a:r>
            <a:br>
              <a:rPr lang="en-US" dirty="0" smtClean="0">
                <a:solidFill>
                  <a:srgbClr val="FF0000"/>
                </a:solidFill>
              </a:rPr>
            </a:br>
            <a:r>
              <a:rPr lang="en-US" dirty="0" smtClean="0">
                <a:solidFill>
                  <a:srgbClr val="FF0000"/>
                </a:solidFill>
              </a:rPr>
              <a:t> </a:t>
            </a:r>
            <a:r>
              <a:rPr lang="en-US" sz="2400" dirty="0" smtClean="0">
                <a:solidFill>
                  <a:srgbClr val="FF0000"/>
                </a:solidFill>
              </a:rPr>
              <a:t>2.  </a:t>
            </a:r>
            <a:r>
              <a:rPr lang="en-US" sz="3600" dirty="0" smtClean="0">
                <a:solidFill>
                  <a:srgbClr val="FF0000"/>
                </a:solidFill>
              </a:rPr>
              <a:t>Characteristics of Good Projects</a:t>
            </a:r>
            <a:r>
              <a:rPr lang="en-US" sz="1500" dirty="0" smtClean="0"/>
              <a:t/>
            </a:r>
            <a:br>
              <a:rPr lang="en-US" sz="1500" dirty="0" smtClean="0"/>
            </a:br>
            <a:r>
              <a:rPr lang="en-US" sz="1300" dirty="0" smtClean="0"/>
              <a:t/>
            </a:r>
            <a:br>
              <a:rPr lang="en-US" sz="1300" dirty="0" smtClean="0"/>
            </a:br>
            <a:endParaRPr lang="en-US" sz="1800" dirty="0" smtClean="0"/>
          </a:p>
        </p:txBody>
      </p:sp>
      <p:sp>
        <p:nvSpPr>
          <p:cNvPr id="7" name="Text Placeholder 6"/>
          <p:cNvSpPr>
            <a:spLocks noGrp="1"/>
          </p:cNvSpPr>
          <p:nvPr>
            <p:ph idx="1"/>
          </p:nvPr>
        </p:nvSpPr>
        <p:spPr/>
        <p:txBody>
          <a:bodyPr/>
          <a:lstStyle/>
          <a:p>
            <a:pPr>
              <a:buNone/>
            </a:pPr>
            <a:r>
              <a:rPr lang="en-US" sz="2000" b="0" i="1" dirty="0" smtClean="0"/>
              <a:t>Module 1: Teaching with Projects - Activity 2</a:t>
            </a:r>
          </a:p>
          <a:p>
            <a:pPr>
              <a:buNone/>
            </a:pPr>
            <a:r>
              <a:rPr lang="en-ZA" sz="2000" b="0" i="1" dirty="0" smtClean="0"/>
              <a:t>Examining Good Instructional Design</a:t>
            </a:r>
            <a:endParaRPr lang="en-US" sz="2000" b="0" i="1" dirty="0" smtClean="0"/>
          </a:p>
          <a:p>
            <a:pPr>
              <a:buNone/>
            </a:pPr>
            <a:endParaRPr lang="en-ZA" sz="2000" b="0" dirty="0" smtClean="0"/>
          </a:p>
          <a:p>
            <a:endParaRPr lang="en-ZA" sz="2000" b="0" dirty="0" smtClean="0"/>
          </a:p>
          <a:p>
            <a:r>
              <a:rPr lang="en-ZA" sz="2000" b="0" dirty="0" smtClean="0"/>
              <a:t>Project planning is not linear; </a:t>
            </a:r>
          </a:p>
          <a:p>
            <a:endParaRPr lang="en-ZA" sz="2000" b="0" dirty="0" smtClean="0"/>
          </a:p>
          <a:p>
            <a:r>
              <a:rPr lang="en-ZA" sz="2000" b="0" dirty="0" smtClean="0"/>
              <a:t>it always involves circling back to previous steps to ensure alignment among components of your project as shown in the graphic</a:t>
            </a:r>
          </a:p>
          <a:p>
            <a:pPr>
              <a:buNone/>
            </a:pPr>
            <a:endParaRPr lang="en-ZA" sz="2000" b="0" dirty="0" smtClean="0"/>
          </a:p>
          <a:p>
            <a:r>
              <a:rPr lang="en-ZA" sz="2000" b="0" i="1" dirty="0" smtClean="0"/>
              <a:t>(see next slide for diagram)</a:t>
            </a:r>
            <a:endParaRPr lang="en-US" sz="2000" b="0" i="1" dirty="0" smtClean="0"/>
          </a:p>
          <a:p>
            <a:endParaRPr lang="en-ZA" dirty="0"/>
          </a:p>
        </p:txBody>
      </p:sp>
      <p:sp>
        <p:nvSpPr>
          <p:cNvPr id="9218" name="Slide Number Placeholder 3"/>
          <p:cNvSpPr>
            <a:spLocks noGrp="1"/>
          </p:cNvSpPr>
          <p:nvPr>
            <p:ph type="sldNum" sz="quarter" idx="10"/>
          </p:nvPr>
        </p:nvSpPr>
        <p:spPr>
          <a:noFill/>
        </p:spPr>
        <p:txBody>
          <a:bodyPr/>
          <a:lstStyle/>
          <a:p>
            <a:fld id="{574D7251-9FDE-4E9F-8660-6EABC5E52965}" type="slidenum">
              <a:rPr lang="en-US"/>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93378B73-D1A2-4F0D-ACB9-0FAB65CEBC35}" type="slidenum">
              <a:rPr lang="en-US" smtClean="0"/>
              <a:pPr>
                <a:defRPr/>
              </a:pPr>
              <a:t>11</a:t>
            </a:fld>
            <a:endParaRPr lang="en-US"/>
          </a:p>
        </p:txBody>
      </p:sp>
      <p:pic>
        <p:nvPicPr>
          <p:cNvPr id="6" name="Picture 2" descr="Planning Proc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Examining Good Instructional Design</a:t>
            </a:r>
            <a:endParaRPr lang="en-ZA" dirty="0"/>
          </a:p>
        </p:txBody>
      </p:sp>
      <p:sp>
        <p:nvSpPr>
          <p:cNvPr id="5" name="Content Placeholder 4"/>
          <p:cNvSpPr>
            <a:spLocks noGrp="1"/>
          </p:cNvSpPr>
          <p:nvPr>
            <p:ph idx="1"/>
          </p:nvPr>
        </p:nvSpPr>
        <p:spPr>
          <a:xfrm>
            <a:off x="457200" y="1600200"/>
            <a:ext cx="8229600" cy="4800600"/>
          </a:xfrm>
        </p:spPr>
        <p:txBody>
          <a:bodyPr/>
          <a:lstStyle/>
          <a:p>
            <a:pPr>
              <a:buNone/>
            </a:pPr>
            <a:r>
              <a:rPr lang="en-US" sz="2000" b="0" i="1" dirty="0" smtClean="0"/>
              <a:t>Module 1: Teaching with Projects - Activity 3</a:t>
            </a:r>
          </a:p>
          <a:p>
            <a:endParaRPr lang="en-US" sz="2800" dirty="0" smtClean="0"/>
          </a:p>
          <a:p>
            <a:pPr>
              <a:buFont typeface="Arial"/>
              <a:buChar char="•"/>
            </a:pPr>
            <a:r>
              <a:rPr lang="en-US" b="0" dirty="0" smtClean="0"/>
              <a:t>Move into teams of 2</a:t>
            </a:r>
          </a:p>
          <a:p>
            <a:pPr lvl="1">
              <a:buFont typeface="Arial"/>
              <a:buChar char="•"/>
            </a:pPr>
            <a:r>
              <a:rPr lang="en-US" sz="2400" dirty="0" smtClean="0"/>
              <a:t>Foundation Phase</a:t>
            </a:r>
          </a:p>
          <a:p>
            <a:pPr lvl="1">
              <a:buFont typeface="Arial"/>
              <a:buChar char="•"/>
            </a:pPr>
            <a:r>
              <a:rPr lang="en-US" sz="2400" dirty="0" smtClean="0"/>
              <a:t>Intermediate Phase </a:t>
            </a:r>
          </a:p>
          <a:p>
            <a:pPr lvl="1">
              <a:buFont typeface="Arial"/>
              <a:buChar char="•"/>
            </a:pPr>
            <a:r>
              <a:rPr lang="en-US" sz="2400" dirty="0" smtClean="0"/>
              <a:t>Senior Phase</a:t>
            </a:r>
          </a:p>
          <a:p>
            <a:pPr lvl="1">
              <a:buFont typeface="Arial"/>
              <a:buChar char="•"/>
            </a:pPr>
            <a:endParaRPr lang="en-US" sz="2400" dirty="0" smtClean="0"/>
          </a:p>
          <a:p>
            <a:pPr>
              <a:buFont typeface="Arial"/>
              <a:buChar char="•"/>
            </a:pPr>
            <a:r>
              <a:rPr lang="en-US" b="0" dirty="0" smtClean="0">
                <a:hlinkClick r:id="rId3"/>
              </a:rPr>
              <a:t>Investigate projects </a:t>
            </a:r>
            <a:r>
              <a:rPr lang="en-US" b="0" dirty="0" smtClean="0"/>
              <a:t>online</a:t>
            </a:r>
          </a:p>
          <a:p>
            <a:pPr>
              <a:buFont typeface="Arial"/>
              <a:buChar char="•"/>
            </a:pPr>
            <a:endParaRPr lang="en-US" b="0" dirty="0" smtClean="0"/>
          </a:p>
          <a:p>
            <a:pPr>
              <a:buFont typeface="Arial"/>
              <a:buChar char="•"/>
            </a:pPr>
            <a:r>
              <a:rPr lang="en-US" b="0" dirty="0" smtClean="0"/>
              <a:t>Use Projects characteristics checklist handout</a:t>
            </a:r>
          </a:p>
          <a:p>
            <a:endParaRPr lang="en-ZA" dirty="0"/>
          </a:p>
        </p:txBody>
      </p:sp>
      <p:sp>
        <p:nvSpPr>
          <p:cNvPr id="3" name="Slide Number Placeholder 2"/>
          <p:cNvSpPr>
            <a:spLocks noGrp="1"/>
          </p:cNvSpPr>
          <p:nvPr>
            <p:ph type="sldNum" sz="quarter" idx="10"/>
          </p:nvPr>
        </p:nvSpPr>
        <p:spPr/>
        <p:txBody>
          <a:bodyPr/>
          <a:lstStyle/>
          <a:p>
            <a:pPr>
              <a:defRPr/>
            </a:pPr>
            <a:fld id="{D6A556CD-B00F-44F9-9B63-915D94797D75}"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 calcmode="lin" valueType="num">
                                      <p:cBhvr additive="base">
                                        <p:cTn id="7" dur="5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7" end="7"/>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anim calcmode="lin" valueType="num">
                                      <p:cBhvr additive="base">
                                        <p:cTn id="11" dur="5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Targeting 21st Century Skills</a:t>
            </a:r>
            <a:endParaRPr lang="en-ZA" dirty="0"/>
          </a:p>
        </p:txBody>
      </p:sp>
      <p:sp>
        <p:nvSpPr>
          <p:cNvPr id="5" name="Content Placeholder 4"/>
          <p:cNvSpPr>
            <a:spLocks noGrp="1"/>
          </p:cNvSpPr>
          <p:nvPr>
            <p:ph idx="1"/>
          </p:nvPr>
        </p:nvSpPr>
        <p:spPr/>
        <p:txBody>
          <a:bodyPr/>
          <a:lstStyle/>
          <a:p>
            <a:r>
              <a:rPr lang="en-ZA" b="0" dirty="0" smtClean="0"/>
              <a:t>While working on projects, learners develop real-world, 21st Century skills—many of the same skills desired by today's employers—such as the ability to:</a:t>
            </a:r>
          </a:p>
          <a:p>
            <a:endParaRPr lang="en-ZA" b="0" dirty="0" smtClean="0"/>
          </a:p>
          <a:p>
            <a:pPr lvl="1"/>
            <a:r>
              <a:rPr lang="en-ZA" sz="2400" b="0" dirty="0" smtClean="0"/>
              <a:t>Work well with others </a:t>
            </a:r>
          </a:p>
          <a:p>
            <a:pPr lvl="1"/>
            <a:r>
              <a:rPr lang="en-ZA" sz="2400" b="0" dirty="0" smtClean="0"/>
              <a:t>Make thoughtful decisions</a:t>
            </a:r>
          </a:p>
          <a:p>
            <a:pPr lvl="1"/>
            <a:r>
              <a:rPr lang="en-ZA" sz="2400" b="0" dirty="0" smtClean="0"/>
              <a:t>Take initiative </a:t>
            </a:r>
          </a:p>
          <a:p>
            <a:pPr lvl="1"/>
            <a:r>
              <a:rPr lang="en-ZA" sz="2400" b="0" dirty="0" smtClean="0"/>
              <a:t>Solve complex problems </a:t>
            </a:r>
          </a:p>
          <a:p>
            <a:pPr lvl="1"/>
            <a:r>
              <a:rPr lang="en-ZA" sz="2400" b="0" dirty="0" smtClean="0"/>
              <a:t>Self-manage </a:t>
            </a:r>
          </a:p>
          <a:p>
            <a:pPr lvl="1"/>
            <a:r>
              <a:rPr lang="en-ZA" sz="2400" b="0" dirty="0" smtClean="0"/>
              <a:t>Communicate effectively </a:t>
            </a:r>
          </a:p>
          <a:p>
            <a:endParaRPr lang="en-ZA" dirty="0"/>
          </a:p>
        </p:txBody>
      </p:sp>
      <p:sp>
        <p:nvSpPr>
          <p:cNvPr id="3" name="Slide Number Placeholder 2"/>
          <p:cNvSpPr>
            <a:spLocks noGrp="1"/>
          </p:cNvSpPr>
          <p:nvPr>
            <p:ph type="sldNum" sz="quarter" idx="10"/>
          </p:nvPr>
        </p:nvSpPr>
        <p:spPr/>
        <p:txBody>
          <a:bodyPr/>
          <a:lstStyle/>
          <a:p>
            <a:pPr>
              <a:defRPr/>
            </a:pPr>
            <a:fld id="{D6A556CD-B00F-44F9-9B63-915D94797D75}"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 calcmode="lin" valueType="num">
                                      <p:cBhvr additive="base">
                                        <p:cTn id="11"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
                                            <p:txEl>
                                              <p:pRg st="3" end="3"/>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calcmode="lin" valueType="num">
                                      <p:cBhvr additive="base">
                                        <p:cTn id="23"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6" end="6"/>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 calcmode="lin" valueType="num">
                                      <p:cBhvr additive="base">
                                        <p:cTn id="27" dur="5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p:txBody>
          <a:bodyPr/>
          <a:lstStyle/>
          <a:p>
            <a:pPr>
              <a:defRPr/>
            </a:pPr>
            <a:fld id="{81925BA9-0CE2-4E05-BD40-6C0B81E93D53}" type="slidenum">
              <a:rPr lang="en-US" smtClean="0"/>
              <a:pPr>
                <a:defRPr/>
              </a:pPr>
              <a:t>14</a:t>
            </a:fld>
            <a:endParaRPr lang="en-US" smtClean="0"/>
          </a:p>
        </p:txBody>
      </p:sp>
      <p:sp>
        <p:nvSpPr>
          <p:cNvPr id="14340" name="Rectangle 4"/>
          <p:cNvSpPr>
            <a:spLocks noGrp="1" noChangeArrowheads="1"/>
          </p:cNvSpPr>
          <p:nvPr>
            <p:ph type="body" idx="1"/>
          </p:nvPr>
        </p:nvSpPr>
        <p:spPr>
          <a:xfrm>
            <a:off x="228600" y="1600200"/>
            <a:ext cx="8534400" cy="4191000"/>
          </a:xfrm>
        </p:spPr>
        <p:txBody>
          <a:bodyPr/>
          <a:lstStyle/>
          <a:p>
            <a:pPr marL="533400" indent="-533400" eaLnBrk="1" hangingPunct="1">
              <a:lnSpc>
                <a:spcPct val="90000"/>
              </a:lnSpc>
              <a:buNone/>
            </a:pPr>
            <a:endParaRPr lang="en-US" sz="2000" b="0" dirty="0" smtClean="0"/>
          </a:p>
          <a:p>
            <a:pPr marL="533400" indent="-533400" eaLnBrk="1" hangingPunct="1">
              <a:lnSpc>
                <a:spcPct val="90000"/>
              </a:lnSpc>
              <a:buNone/>
            </a:pPr>
            <a:r>
              <a:rPr lang="en-US" sz="2000" b="0" i="1" dirty="0" smtClean="0"/>
              <a:t>Module 2: </a:t>
            </a:r>
          </a:p>
          <a:p>
            <a:pPr marL="533400" indent="-533400" eaLnBrk="1" hangingPunct="1">
              <a:lnSpc>
                <a:spcPct val="90000"/>
              </a:lnSpc>
              <a:buNone/>
            </a:pPr>
            <a:r>
              <a:rPr lang="en-US" sz="2000" b="0" i="1" dirty="0" smtClean="0"/>
              <a:t>Considering Multiple Methods of Assessment - Activity 3</a:t>
            </a:r>
          </a:p>
          <a:p>
            <a:pPr marL="533400" indent="-533400" eaLnBrk="1" hangingPunct="1">
              <a:lnSpc>
                <a:spcPct val="90000"/>
              </a:lnSpc>
              <a:buNone/>
            </a:pPr>
            <a:endParaRPr lang="en-US" sz="2000" b="0" i="1" dirty="0" smtClean="0"/>
          </a:p>
          <a:p>
            <a:pPr marL="533400" indent="-533400" eaLnBrk="1" hangingPunct="1">
              <a:lnSpc>
                <a:spcPct val="90000"/>
              </a:lnSpc>
              <a:buNone/>
            </a:pPr>
            <a:r>
              <a:rPr lang="en-US" sz="2000" dirty="0" smtClean="0"/>
              <a:t>Include assessment for five purposes:</a:t>
            </a:r>
            <a:br>
              <a:rPr lang="en-US" sz="2000" dirty="0" smtClean="0"/>
            </a:br>
            <a:endParaRPr lang="en-US" sz="2000" dirty="0" smtClean="0"/>
          </a:p>
          <a:p>
            <a:pPr marL="914400" lvl="1" indent="-457200" eaLnBrk="1" hangingPunct="1">
              <a:lnSpc>
                <a:spcPct val="90000"/>
              </a:lnSpc>
              <a:buFontTx/>
              <a:buChar char="•"/>
            </a:pPr>
            <a:r>
              <a:rPr lang="en-US" sz="2000" dirty="0" smtClean="0"/>
              <a:t>Formative Assessment</a:t>
            </a:r>
          </a:p>
          <a:p>
            <a:pPr marL="1295400" lvl="2" indent="-381000" eaLnBrk="1" hangingPunct="1">
              <a:lnSpc>
                <a:spcPct val="90000"/>
              </a:lnSpc>
              <a:buFontTx/>
              <a:buChar char="–"/>
            </a:pPr>
            <a:r>
              <a:rPr lang="en-US" sz="1800" dirty="0" smtClean="0"/>
              <a:t>Gauging Learner Needs</a:t>
            </a:r>
          </a:p>
          <a:p>
            <a:pPr marL="1295400" lvl="2" indent="-381000" eaLnBrk="1" hangingPunct="1">
              <a:lnSpc>
                <a:spcPct val="90000"/>
              </a:lnSpc>
              <a:buFontTx/>
              <a:buChar char="–"/>
            </a:pPr>
            <a:r>
              <a:rPr lang="en-US" sz="1800" dirty="0" smtClean="0"/>
              <a:t>Encouraging self-direction and collaboration </a:t>
            </a:r>
          </a:p>
          <a:p>
            <a:pPr marL="1295400" lvl="2" indent="-381000" eaLnBrk="1" hangingPunct="1">
              <a:lnSpc>
                <a:spcPct val="90000"/>
              </a:lnSpc>
              <a:buFontTx/>
              <a:buChar char="–"/>
            </a:pPr>
            <a:r>
              <a:rPr lang="en-US" sz="1800" dirty="0" smtClean="0"/>
              <a:t>Monitoring progress </a:t>
            </a:r>
          </a:p>
          <a:p>
            <a:pPr marL="1295400" lvl="2" indent="-381000" eaLnBrk="1" hangingPunct="1">
              <a:lnSpc>
                <a:spcPct val="90000"/>
              </a:lnSpc>
              <a:buFontTx/>
              <a:buChar char="–"/>
            </a:pPr>
            <a:r>
              <a:rPr lang="en-US" sz="1800" dirty="0" smtClean="0"/>
              <a:t>Checking for understanding and encouraging meta-cognition</a:t>
            </a:r>
            <a:br>
              <a:rPr lang="en-US" sz="1800" dirty="0" smtClean="0"/>
            </a:br>
            <a:endParaRPr lang="en-US" sz="1800" dirty="0" smtClean="0"/>
          </a:p>
          <a:p>
            <a:pPr marL="914400" lvl="1" indent="-457200" eaLnBrk="1" hangingPunct="1">
              <a:lnSpc>
                <a:spcPct val="90000"/>
              </a:lnSpc>
              <a:buFontTx/>
              <a:buChar char="•"/>
            </a:pPr>
            <a:r>
              <a:rPr lang="en-US" sz="2000" dirty="0" smtClean="0"/>
              <a:t>Summative Assessment</a:t>
            </a:r>
          </a:p>
          <a:p>
            <a:pPr marL="1295400" lvl="2" indent="-381000" eaLnBrk="1" hangingPunct="1">
              <a:lnSpc>
                <a:spcPct val="90000"/>
              </a:lnSpc>
              <a:buFontTx/>
              <a:buChar char="–"/>
            </a:pPr>
            <a:r>
              <a:rPr lang="en-US" sz="1800" dirty="0" smtClean="0"/>
              <a:t>Demonstrating understanding and skill</a:t>
            </a:r>
          </a:p>
        </p:txBody>
      </p:sp>
      <p:sp>
        <p:nvSpPr>
          <p:cNvPr id="5" name="Title 4"/>
          <p:cNvSpPr>
            <a:spLocks noGrp="1"/>
          </p:cNvSpPr>
          <p:nvPr>
            <p:ph type="title"/>
          </p:nvPr>
        </p:nvSpPr>
        <p:spPr/>
        <p:txBody>
          <a:bodyPr/>
          <a:lstStyle/>
          <a:p>
            <a:r>
              <a:rPr lang="en-US" sz="3600" dirty="0" smtClean="0">
                <a:solidFill>
                  <a:srgbClr val="FF0000"/>
                </a:solidFill>
              </a:rPr>
              <a:t>3.  Assessing Projects</a:t>
            </a:r>
            <a:endParaRPr lang="en-US" sz="36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340">
                                            <p:txEl>
                                              <p:pRg st="5" end="5"/>
                                            </p:txEl>
                                          </p:spTgt>
                                        </p:tgtEl>
                                        <p:attrNameLst>
                                          <p:attrName>style.visibility</p:attrName>
                                        </p:attrNameLst>
                                      </p:cBhvr>
                                      <p:to>
                                        <p:strVal val="visible"/>
                                      </p:to>
                                    </p:set>
                                    <p:anim calcmode="lin" valueType="num">
                                      <p:cBhvr additive="base">
                                        <p:cTn id="7" dur="500" fill="hold"/>
                                        <p:tgtEl>
                                          <p:spTgt spid="14340">
                                            <p:txEl>
                                              <p:pRg st="5"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40">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40">
                                            <p:txEl>
                                              <p:pRg st="6" end="6"/>
                                            </p:txEl>
                                          </p:spTgt>
                                        </p:tgtEl>
                                        <p:attrNameLst>
                                          <p:attrName>style.visibility</p:attrName>
                                        </p:attrNameLst>
                                      </p:cBhvr>
                                      <p:to>
                                        <p:strVal val="visible"/>
                                      </p:to>
                                    </p:set>
                                    <p:anim calcmode="lin" valueType="num">
                                      <p:cBhvr additive="base">
                                        <p:cTn id="11" dur="500" fill="hold"/>
                                        <p:tgtEl>
                                          <p:spTgt spid="14340">
                                            <p:txEl>
                                              <p:pRg st="6" end="6"/>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340">
                                            <p:txEl>
                                              <p:pRg st="6" end="6"/>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340">
                                            <p:txEl>
                                              <p:pRg st="7" end="7"/>
                                            </p:txEl>
                                          </p:spTgt>
                                        </p:tgtEl>
                                        <p:attrNameLst>
                                          <p:attrName>style.visibility</p:attrName>
                                        </p:attrNameLst>
                                      </p:cBhvr>
                                      <p:to>
                                        <p:strVal val="visible"/>
                                      </p:to>
                                    </p:set>
                                    <p:anim calcmode="lin" valueType="num">
                                      <p:cBhvr additive="base">
                                        <p:cTn id="15" dur="500" fill="hold"/>
                                        <p:tgtEl>
                                          <p:spTgt spid="14340">
                                            <p:txEl>
                                              <p:pRg st="7" end="7"/>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340">
                                            <p:txEl>
                                              <p:pRg st="7" end="7"/>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340">
                                            <p:txEl>
                                              <p:pRg st="8" end="8"/>
                                            </p:txEl>
                                          </p:spTgt>
                                        </p:tgtEl>
                                        <p:attrNameLst>
                                          <p:attrName>style.visibility</p:attrName>
                                        </p:attrNameLst>
                                      </p:cBhvr>
                                      <p:to>
                                        <p:strVal val="visible"/>
                                      </p:to>
                                    </p:set>
                                    <p:anim calcmode="lin" valueType="num">
                                      <p:cBhvr additive="base">
                                        <p:cTn id="19" dur="500" fill="hold"/>
                                        <p:tgtEl>
                                          <p:spTgt spid="14340">
                                            <p:txEl>
                                              <p:pRg st="8" end="8"/>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40">
                                            <p:txEl>
                                              <p:pRg st="8" end="8"/>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4340">
                                            <p:txEl>
                                              <p:pRg st="9" end="9"/>
                                            </p:txEl>
                                          </p:spTgt>
                                        </p:tgtEl>
                                        <p:attrNameLst>
                                          <p:attrName>style.visibility</p:attrName>
                                        </p:attrNameLst>
                                      </p:cBhvr>
                                      <p:to>
                                        <p:strVal val="visible"/>
                                      </p:to>
                                    </p:set>
                                    <p:anim calcmode="lin" valueType="num">
                                      <p:cBhvr additive="base">
                                        <p:cTn id="23" dur="500" fill="hold"/>
                                        <p:tgtEl>
                                          <p:spTgt spid="14340">
                                            <p:txEl>
                                              <p:pRg st="9" end="9"/>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340">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4340">
                                            <p:txEl>
                                              <p:pRg st="10" end="10"/>
                                            </p:txEl>
                                          </p:spTgt>
                                        </p:tgtEl>
                                        <p:attrNameLst>
                                          <p:attrName>style.visibility</p:attrName>
                                        </p:attrNameLst>
                                      </p:cBhvr>
                                      <p:to>
                                        <p:strVal val="visible"/>
                                      </p:to>
                                    </p:set>
                                    <p:anim calcmode="lin" valueType="num">
                                      <p:cBhvr additive="base">
                                        <p:cTn id="29" dur="500" fill="hold"/>
                                        <p:tgtEl>
                                          <p:spTgt spid="14340">
                                            <p:txEl>
                                              <p:pRg st="10" end="1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4340">
                                            <p:txEl>
                                              <p:pRg st="10" end="10"/>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4340">
                                            <p:txEl>
                                              <p:pRg st="11" end="11"/>
                                            </p:txEl>
                                          </p:spTgt>
                                        </p:tgtEl>
                                        <p:attrNameLst>
                                          <p:attrName>style.visibility</p:attrName>
                                        </p:attrNameLst>
                                      </p:cBhvr>
                                      <p:to>
                                        <p:strVal val="visible"/>
                                      </p:to>
                                    </p:set>
                                    <p:anim calcmode="lin" valueType="num">
                                      <p:cBhvr additive="base">
                                        <p:cTn id="33" dur="500" fill="hold"/>
                                        <p:tgtEl>
                                          <p:spTgt spid="14340">
                                            <p:txEl>
                                              <p:pRg st="11" end="11"/>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4340">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Assessment Timeline </a:t>
            </a:r>
            <a:endParaRPr lang="en-ZA" dirty="0"/>
          </a:p>
        </p:txBody>
      </p:sp>
      <p:sp>
        <p:nvSpPr>
          <p:cNvPr id="3" name="Slide Number Placeholder 2"/>
          <p:cNvSpPr>
            <a:spLocks noGrp="1"/>
          </p:cNvSpPr>
          <p:nvPr>
            <p:ph type="sldNum" sz="quarter" idx="10"/>
          </p:nvPr>
        </p:nvSpPr>
        <p:spPr/>
        <p:txBody>
          <a:bodyPr/>
          <a:lstStyle/>
          <a:p>
            <a:pPr>
              <a:defRPr/>
            </a:pPr>
            <a:fld id="{D6A556CD-B00F-44F9-9B63-915D94797D75}" type="slidenum">
              <a:rPr lang="en-US" smtClean="0"/>
              <a:pPr>
                <a:defRPr/>
              </a:pPr>
              <a:t>15</a:t>
            </a:fld>
            <a:endParaRPr lang="en-US"/>
          </a:p>
        </p:txBody>
      </p:sp>
      <p:graphicFrame>
        <p:nvGraphicFramePr>
          <p:cNvPr id="4" name="Table 3"/>
          <p:cNvGraphicFramePr>
            <a:graphicFrameLocks noGrp="1"/>
          </p:cNvGraphicFramePr>
          <p:nvPr/>
        </p:nvGraphicFramePr>
        <p:xfrm>
          <a:off x="685800" y="1524001"/>
          <a:ext cx="7538754" cy="3775319"/>
        </p:xfrm>
        <a:graphic>
          <a:graphicData uri="http://schemas.openxmlformats.org/drawingml/2006/table">
            <a:tbl>
              <a:tblPr/>
              <a:tblGrid>
                <a:gridCol w="2337014"/>
                <a:gridCol w="2864726"/>
                <a:gridCol w="2337014"/>
              </a:tblGrid>
              <a:tr h="1053178">
                <a:tc>
                  <a:txBody>
                    <a:bodyPr/>
                    <a:lstStyle/>
                    <a:p>
                      <a:pPr algn="ctr"/>
                      <a:r>
                        <a:rPr lang="en-ZA" sz="1600" b="1" dirty="0"/>
                        <a:t>Before project work begins </a:t>
                      </a:r>
                      <a:endParaRPr lang="en-ZA" sz="1600" dirty="0"/>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CCFF"/>
                    </a:solidFill>
                  </a:tcPr>
                </a:tc>
                <a:tc>
                  <a:txBody>
                    <a:bodyPr/>
                    <a:lstStyle/>
                    <a:p>
                      <a:pPr algn="ctr"/>
                      <a:r>
                        <a:rPr lang="en-ZA" sz="1600" b="1" dirty="0"/>
                        <a:t>Learners work on projects and complete tasks </a:t>
                      </a:r>
                      <a:endParaRPr lang="en-ZA" sz="1600" dirty="0"/>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3399FF"/>
                    </a:solidFill>
                  </a:tcPr>
                </a:tc>
                <a:tc>
                  <a:txBody>
                    <a:bodyPr/>
                    <a:lstStyle/>
                    <a:p>
                      <a:pPr algn="ctr"/>
                      <a:r>
                        <a:rPr lang="en-ZA" sz="1600" b="1" dirty="0"/>
                        <a:t>After project work is completed </a:t>
                      </a:r>
                      <a:endParaRPr lang="en-ZA" sz="1600" dirty="0"/>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3366FF"/>
                    </a:solidFill>
                  </a:tcPr>
                </a:tc>
              </a:tr>
              <a:tr h="2722141">
                <a:tc>
                  <a:txBody>
                    <a:bodyPr/>
                    <a:lstStyle/>
                    <a:p>
                      <a:pPr algn="ctr"/>
                      <a:endParaRPr lang="en-ZA" sz="1600" dirty="0" smtClean="0"/>
                    </a:p>
                    <a:p>
                      <a:pPr algn="ctr"/>
                      <a:r>
                        <a:rPr lang="en-ZA" sz="1600" dirty="0" smtClean="0"/>
                        <a:t>Questioning</a:t>
                      </a:r>
                      <a:r>
                        <a:rPr lang="en-ZA" sz="1600" dirty="0"/>
                        <a:t/>
                      </a:r>
                      <a:br>
                        <a:rPr lang="en-ZA" sz="1600" dirty="0"/>
                      </a:br>
                      <a:r>
                        <a:rPr lang="en-ZA" sz="1600" dirty="0"/>
                        <a:t>Journals</a:t>
                      </a:r>
                      <a:br>
                        <a:rPr lang="en-ZA" sz="1600" dirty="0"/>
                      </a:br>
                      <a:r>
                        <a:rPr lang="en-ZA" sz="1600" dirty="0"/>
                        <a:t>Project Plan</a:t>
                      </a:r>
                      <a:br>
                        <a:rPr lang="en-ZA" sz="1600" dirty="0"/>
                      </a:br>
                      <a:r>
                        <a:rPr lang="en-ZA" sz="1600" dirty="0"/>
                        <a:t>KWL Chart </a:t>
                      </a:r>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CCFF"/>
                    </a:solidFill>
                  </a:tcPr>
                </a:tc>
                <a:tc>
                  <a:txBody>
                    <a:bodyPr/>
                    <a:lstStyle/>
                    <a:p>
                      <a:pPr algn="ctr"/>
                      <a:endParaRPr lang="en-ZA" sz="1600" dirty="0" smtClean="0"/>
                    </a:p>
                    <a:p>
                      <a:pPr algn="ctr"/>
                      <a:r>
                        <a:rPr lang="en-ZA" sz="1600" dirty="0" smtClean="0"/>
                        <a:t>Written </a:t>
                      </a:r>
                      <a:r>
                        <a:rPr lang="en-ZA" sz="1600" dirty="0"/>
                        <a:t>summaries</a:t>
                      </a:r>
                      <a:br>
                        <a:rPr lang="en-ZA" sz="1600" dirty="0"/>
                      </a:br>
                      <a:r>
                        <a:rPr lang="en-ZA" sz="1600" dirty="0"/>
                        <a:t>Observation checklist</a:t>
                      </a:r>
                      <a:br>
                        <a:rPr lang="en-ZA" sz="1600" dirty="0"/>
                      </a:br>
                      <a:r>
                        <a:rPr lang="en-ZA" sz="1600" dirty="0"/>
                        <a:t>Journals</a:t>
                      </a:r>
                      <a:br>
                        <a:rPr lang="en-ZA" sz="1600" dirty="0"/>
                      </a:br>
                      <a:r>
                        <a:rPr lang="en-ZA" sz="1600" dirty="0"/>
                        <a:t>Questioning</a:t>
                      </a:r>
                      <a:br>
                        <a:rPr lang="en-ZA" sz="1600" dirty="0"/>
                      </a:br>
                      <a:r>
                        <a:rPr lang="en-ZA" sz="1600" dirty="0"/>
                        <a:t>Group and self-assessment</a:t>
                      </a:r>
                      <a:br>
                        <a:rPr lang="en-ZA" sz="1600" dirty="0"/>
                      </a:br>
                      <a:r>
                        <a:rPr lang="en-ZA" sz="1600" dirty="0"/>
                        <a:t>Project Rubric</a:t>
                      </a:r>
                      <a:br>
                        <a:rPr lang="en-ZA" sz="1600" dirty="0"/>
                      </a:br>
                      <a:r>
                        <a:rPr lang="en-ZA" sz="1600" dirty="0"/>
                        <a:t>Meetings</a:t>
                      </a:r>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3399FF"/>
                    </a:solidFill>
                  </a:tcPr>
                </a:tc>
                <a:tc>
                  <a:txBody>
                    <a:bodyPr/>
                    <a:lstStyle/>
                    <a:p>
                      <a:pPr algn="ctr"/>
                      <a:endParaRPr lang="en-ZA" sz="1600" dirty="0" smtClean="0"/>
                    </a:p>
                    <a:p>
                      <a:pPr algn="ctr"/>
                      <a:r>
                        <a:rPr lang="en-ZA" sz="1600" dirty="0" smtClean="0"/>
                        <a:t>Newspaper </a:t>
                      </a:r>
                      <a:r>
                        <a:rPr lang="en-ZA" sz="1600" dirty="0"/>
                        <a:t>Rubric</a:t>
                      </a:r>
                      <a:br>
                        <a:rPr lang="en-ZA" sz="1600" dirty="0"/>
                      </a:br>
                      <a:r>
                        <a:rPr lang="en-ZA" sz="1600" dirty="0"/>
                        <a:t>KWL Chart</a:t>
                      </a:r>
                      <a:br>
                        <a:rPr lang="en-ZA" sz="1600" dirty="0"/>
                      </a:br>
                      <a:r>
                        <a:rPr lang="en-ZA" sz="1600" dirty="0"/>
                        <a:t>Mock Trial</a:t>
                      </a:r>
                      <a:br>
                        <a:rPr lang="en-ZA" sz="1600" dirty="0"/>
                      </a:br>
                      <a:r>
                        <a:rPr lang="en-ZA" sz="1600" dirty="0"/>
                        <a:t>Reflective Essay </a:t>
                      </a:r>
                    </a:p>
                  </a:txBody>
                  <a:tcPr marL="42228" marR="42228" marT="42228" marB="4222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3366FF"/>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p:txBody>
          <a:bodyPr/>
          <a:lstStyle/>
          <a:p>
            <a:pPr>
              <a:defRPr/>
            </a:pPr>
            <a:fld id="{9B4AC3D8-94AF-4017-A902-352972C22CE8}" type="slidenum">
              <a:rPr lang="en-US" smtClean="0"/>
              <a:pPr>
                <a:defRPr/>
              </a:pPr>
              <a:t>16</a:t>
            </a:fld>
            <a:endParaRPr lang="en-US" smtClean="0"/>
          </a:p>
        </p:txBody>
      </p:sp>
      <p:sp>
        <p:nvSpPr>
          <p:cNvPr id="15363" name="Rectangle 2"/>
          <p:cNvSpPr>
            <a:spLocks noGrp="1" noChangeArrowheads="1"/>
          </p:cNvSpPr>
          <p:nvPr>
            <p:ph type="title"/>
          </p:nvPr>
        </p:nvSpPr>
        <p:spPr>
          <a:xfrm>
            <a:off x="381000" y="685800"/>
            <a:ext cx="8229600" cy="1143000"/>
          </a:xfrm>
        </p:spPr>
        <p:txBody>
          <a:bodyPr/>
          <a:lstStyle/>
          <a:p>
            <a:pPr eaLnBrk="1" hangingPunct="1"/>
            <a:r>
              <a:rPr lang="en-US" sz="2400" dirty="0" smtClean="0"/>
              <a:t>Assessments</a:t>
            </a:r>
            <a:br>
              <a:rPr lang="en-US" sz="2400" dirty="0" smtClean="0"/>
            </a:br>
            <a:r>
              <a:rPr lang="en-US" sz="2400" dirty="0" smtClean="0"/>
              <a:t/>
            </a:r>
            <a:br>
              <a:rPr lang="en-US" sz="2400" dirty="0" smtClean="0"/>
            </a:br>
            <a:endParaRPr lang="en-US" sz="2000" b="0" i="1" dirty="0" smtClean="0"/>
          </a:p>
        </p:txBody>
      </p:sp>
      <p:sp>
        <p:nvSpPr>
          <p:cNvPr id="15364" name="Rectangle 3"/>
          <p:cNvSpPr>
            <a:spLocks noGrp="1" noChangeArrowheads="1"/>
          </p:cNvSpPr>
          <p:nvPr>
            <p:ph type="body" idx="1"/>
          </p:nvPr>
        </p:nvSpPr>
        <p:spPr>
          <a:xfrm>
            <a:off x="304800" y="1600200"/>
            <a:ext cx="8229600" cy="4724399"/>
          </a:xfrm>
        </p:spPr>
        <p:txBody>
          <a:bodyPr/>
          <a:lstStyle/>
          <a:p>
            <a:pPr marL="533400" indent="-533400" eaLnBrk="1" hangingPunct="1">
              <a:buFontTx/>
              <a:buAutoNum type="arabicPeriod"/>
            </a:pPr>
            <a:r>
              <a:rPr lang="en-US" sz="2000" b="0" dirty="0" smtClean="0"/>
              <a:t>Read about </a:t>
            </a:r>
            <a:r>
              <a:rPr lang="en-US" sz="2000" dirty="0" smtClean="0"/>
              <a:t>Assessment Strategies </a:t>
            </a:r>
            <a:r>
              <a:rPr lang="en-US" sz="2000" b="0" dirty="0" smtClean="0"/>
              <a:t>at </a:t>
            </a:r>
            <a:r>
              <a:rPr lang="en-US" sz="2000" b="0" i="1" dirty="0" smtClean="0">
                <a:hlinkClick r:id="rId2"/>
              </a:rPr>
              <a:t>Assessing Projects</a:t>
            </a:r>
            <a:r>
              <a:rPr lang="en-US" sz="2000" b="0" i="1" dirty="0" smtClean="0"/>
              <a:t>.  </a:t>
            </a:r>
            <a:r>
              <a:rPr lang="en-US" sz="2000" b="0" dirty="0" smtClean="0"/>
              <a:t>Under </a:t>
            </a:r>
            <a:r>
              <a:rPr lang="en-US" sz="2000" b="0" i="1" dirty="0" smtClean="0"/>
              <a:t>Try it </a:t>
            </a:r>
            <a:r>
              <a:rPr lang="en-US" sz="2000" b="0" dirty="0" smtClean="0"/>
              <a:t>use the Demo, Tutorial and View the animation .</a:t>
            </a:r>
          </a:p>
          <a:p>
            <a:pPr marL="533400" indent="-533400" eaLnBrk="1" hangingPunct="1">
              <a:buFontTx/>
              <a:buAutoNum type="arabicPeriod"/>
            </a:pPr>
            <a:endParaRPr lang="en-US" sz="2000" b="0" i="1" dirty="0" smtClean="0"/>
          </a:p>
          <a:p>
            <a:pPr marL="533400" indent="-533400" eaLnBrk="1" hangingPunct="1">
              <a:buFontTx/>
              <a:buAutoNum type="arabicPeriod"/>
            </a:pPr>
            <a:r>
              <a:rPr lang="en-ZA" sz="2000" b="0" dirty="0" smtClean="0"/>
              <a:t>The different assessment strategies each achieve a purpose, think about how you can use the methods in your projects back at school.</a:t>
            </a:r>
            <a:r>
              <a:rPr lang="en-US" sz="2000" b="0" i="1" dirty="0" smtClean="0"/>
              <a:t/>
            </a:r>
            <a:br>
              <a:rPr lang="en-US" sz="2000" b="0" i="1" dirty="0" smtClean="0"/>
            </a:br>
            <a:endParaRPr lang="en-US" sz="2000" b="0" dirty="0" smtClean="0"/>
          </a:p>
          <a:p>
            <a:pPr marL="533400" indent="-533400" eaLnBrk="1" hangingPunct="1">
              <a:buFontTx/>
              <a:buAutoNum type="arabicPeriod"/>
            </a:pPr>
            <a:r>
              <a:rPr lang="en-US" sz="2000" b="0" dirty="0" smtClean="0"/>
              <a:t>As you consider assessment strategies for a project, brainstorm answers (in pairs) for the following questions:</a:t>
            </a:r>
          </a:p>
          <a:p>
            <a:pPr marL="1138238" lvl="1" indent="-457200" eaLnBrk="1" hangingPunct="1"/>
            <a:r>
              <a:rPr lang="en-US" sz="2000" dirty="0" smtClean="0"/>
              <a:t>What is the purpose of an assessment?</a:t>
            </a:r>
          </a:p>
          <a:p>
            <a:pPr marL="1138238" lvl="1" indent="-457200" eaLnBrk="1" hangingPunct="1"/>
            <a:r>
              <a:rPr lang="en-US" sz="2000" dirty="0" smtClean="0"/>
              <a:t>What methods are appropriate to meet the purpose?</a:t>
            </a:r>
          </a:p>
          <a:p>
            <a:pPr marL="1138238" lvl="1" indent="-457200" eaLnBrk="1" hangingPunct="1"/>
            <a:r>
              <a:rPr lang="en-US" sz="2000" dirty="0" smtClean="0"/>
              <a:t>What instrument is most effective?</a:t>
            </a:r>
          </a:p>
          <a:p>
            <a:pPr marL="1138238" lvl="1" indent="-457200" eaLnBrk="1" hangingPunct="1"/>
            <a:r>
              <a:rPr lang="en-US" sz="2000" dirty="0" smtClean="0"/>
              <a:t>When do I use the methods and instruments?</a:t>
            </a:r>
          </a:p>
          <a:p>
            <a:pPr marL="1138238" lvl="1" indent="-457200" eaLnBrk="1" hangingPunct="1"/>
            <a:r>
              <a:rPr lang="en-US" sz="2000" dirty="0" smtClean="0"/>
              <a:t>What do I do with the results?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p:spPr>
        <p:txBody>
          <a:bodyPr/>
          <a:lstStyle/>
          <a:p>
            <a:fld id="{809308B5-9E4D-4001-ADDC-B163B0DE9D84}" type="slidenum">
              <a:rPr lang="en-US"/>
              <a:pPr/>
              <a:t>17</a:t>
            </a:fld>
            <a:endParaRPr lang="en-US"/>
          </a:p>
        </p:txBody>
      </p:sp>
      <p:sp>
        <p:nvSpPr>
          <p:cNvPr id="10244" name="Rectangle 3"/>
          <p:cNvSpPr>
            <a:spLocks noGrp="1" noChangeArrowheads="1"/>
          </p:cNvSpPr>
          <p:nvPr>
            <p:ph type="body" idx="1"/>
          </p:nvPr>
        </p:nvSpPr>
        <p:spPr>
          <a:xfrm>
            <a:off x="381000" y="1981200"/>
            <a:ext cx="8458200" cy="3192463"/>
          </a:xfrm>
        </p:spPr>
        <p:txBody>
          <a:bodyPr/>
          <a:lstStyle/>
          <a:p>
            <a:pPr marL="533400" indent="-533400" eaLnBrk="1" hangingPunct="1">
              <a:buNone/>
            </a:pPr>
            <a:r>
              <a:rPr lang="en-US" sz="2000" b="0" i="1" dirty="0" smtClean="0"/>
              <a:t>Module 3: </a:t>
            </a:r>
          </a:p>
          <a:p>
            <a:pPr marL="533400" indent="-533400" eaLnBrk="1" hangingPunct="1">
              <a:buNone/>
            </a:pPr>
            <a:r>
              <a:rPr lang="en-US" sz="2000" b="0" dirty="0" smtClean="0"/>
              <a:t>Modeling and Teaching Legal and Ethical Practice Related to ICT Use - </a:t>
            </a:r>
            <a:r>
              <a:rPr lang="en-US" sz="2000" b="0" i="1" dirty="0" smtClean="0"/>
              <a:t>Activity 2</a:t>
            </a:r>
          </a:p>
          <a:p>
            <a:pPr marL="533400" indent="-533400" eaLnBrk="1" hangingPunct="1">
              <a:buNone/>
            </a:pPr>
            <a:r>
              <a:rPr lang="en-US" sz="1100" dirty="0" smtClean="0"/>
              <a:t/>
            </a:r>
            <a:br>
              <a:rPr lang="en-US" sz="1100" dirty="0" smtClean="0"/>
            </a:br>
            <a:endParaRPr lang="en-US" b="0" dirty="0" smtClean="0"/>
          </a:p>
          <a:p>
            <a:pPr marL="533400" indent="-533400" eaLnBrk="1" hangingPunct="1">
              <a:buNone/>
            </a:pPr>
            <a:endParaRPr lang="en-US" dirty="0" smtClean="0"/>
          </a:p>
          <a:p>
            <a:pPr marL="533400" indent="-533400" eaLnBrk="1" hangingPunct="1">
              <a:buNone/>
            </a:pPr>
            <a:r>
              <a:rPr lang="en-US" dirty="0" smtClean="0"/>
              <a:t>Exploring Copyright</a:t>
            </a:r>
            <a:r>
              <a:rPr lang="en-US" sz="2000" dirty="0" smtClean="0"/>
              <a:t/>
            </a:r>
            <a:br>
              <a:rPr lang="en-US" sz="2000" dirty="0" smtClean="0"/>
            </a:br>
            <a:endParaRPr lang="en-US" sz="2000" dirty="0" smtClean="0"/>
          </a:p>
          <a:p>
            <a:pPr marL="533400" indent="-533400" eaLnBrk="1" hangingPunct="1">
              <a:buNone/>
            </a:pPr>
            <a:r>
              <a:rPr lang="en-US" sz="2000" b="0" dirty="0" smtClean="0"/>
              <a:t>Take the </a:t>
            </a:r>
            <a:r>
              <a:rPr lang="en-US" sz="2000" b="0" dirty="0" smtClean="0">
                <a:hlinkClick r:id="rId2"/>
              </a:rPr>
              <a:t>copyright quiz</a:t>
            </a:r>
            <a:r>
              <a:rPr lang="en-US" sz="2000" b="0" dirty="0" smtClean="0"/>
              <a:t>. </a:t>
            </a:r>
          </a:p>
          <a:p>
            <a:pPr marL="914400" lvl="1" indent="-457200" eaLnBrk="1" hangingPunct="1">
              <a:buFontTx/>
              <a:buNone/>
            </a:pPr>
            <a:endParaRPr lang="en-US" dirty="0" smtClean="0"/>
          </a:p>
        </p:txBody>
      </p:sp>
      <p:sp>
        <p:nvSpPr>
          <p:cNvPr id="5" name="Title 4"/>
          <p:cNvSpPr>
            <a:spLocks noGrp="1"/>
          </p:cNvSpPr>
          <p:nvPr>
            <p:ph type="title"/>
          </p:nvPr>
        </p:nvSpPr>
        <p:spPr>
          <a:xfrm>
            <a:off x="0" y="304800"/>
            <a:ext cx="9144000" cy="1143000"/>
          </a:xfrm>
        </p:spPr>
        <p:txBody>
          <a:bodyPr/>
          <a:lstStyle/>
          <a:p>
            <a:r>
              <a:rPr lang="en-US" sz="3600" dirty="0" smtClean="0">
                <a:solidFill>
                  <a:srgbClr val="FF0000"/>
                </a:solidFill>
              </a:rPr>
              <a:t>4.  Legal and Ethical Practice related to ICT use</a:t>
            </a:r>
            <a:endParaRPr lang="en-US" sz="36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44">
                                            <p:txEl>
                                              <p:pRg st="5" end="5"/>
                                            </p:txEl>
                                          </p:spTgt>
                                        </p:tgtEl>
                                        <p:attrNameLst>
                                          <p:attrName>style.visibility</p:attrName>
                                        </p:attrNameLst>
                                      </p:cBhvr>
                                      <p:to>
                                        <p:strVal val="visible"/>
                                      </p:to>
                                    </p:set>
                                    <p:anim calcmode="lin" valueType="num">
                                      <p:cBhvr additive="base">
                                        <p:cTn id="7" dur="500" fill="hold"/>
                                        <p:tgtEl>
                                          <p:spTgt spid="10244">
                                            <p:txEl>
                                              <p:pRg st="5"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p>
            <a:fld id="{5F0DEEA0-7B69-4EE6-9D56-BBB68DC9D931}" type="slidenum">
              <a:rPr lang="en-US"/>
              <a:pPr/>
              <a:t>18</a:t>
            </a:fld>
            <a:endParaRPr lang="en-US"/>
          </a:p>
        </p:txBody>
      </p:sp>
      <p:sp>
        <p:nvSpPr>
          <p:cNvPr id="8196" name="Rectangle 3"/>
          <p:cNvSpPr>
            <a:spLocks noGrp="1" noChangeArrowheads="1"/>
          </p:cNvSpPr>
          <p:nvPr>
            <p:ph type="body" idx="1"/>
          </p:nvPr>
        </p:nvSpPr>
        <p:spPr>
          <a:xfrm>
            <a:off x="304800" y="1371600"/>
            <a:ext cx="8610600" cy="5638800"/>
          </a:xfrm>
        </p:spPr>
        <p:txBody>
          <a:bodyPr/>
          <a:lstStyle/>
          <a:p>
            <a:pPr marL="381000" indent="-381000" eaLnBrk="1" hangingPunct="1">
              <a:lnSpc>
                <a:spcPct val="90000"/>
              </a:lnSpc>
              <a:spcAft>
                <a:spcPct val="30000"/>
              </a:spcAft>
              <a:buFontTx/>
              <a:buAutoNum type="arabicPeriod"/>
            </a:pPr>
            <a:r>
              <a:rPr lang="en-US" sz="2000" b="0" i="1" dirty="0" smtClean="0"/>
              <a:t>Module 6: Planning for Learner Success - Activity 1</a:t>
            </a:r>
            <a:r>
              <a:rPr lang="en-US" sz="1200" dirty="0" smtClean="0"/>
              <a:t/>
            </a:r>
            <a:br>
              <a:rPr lang="en-US" sz="1200" dirty="0" smtClean="0"/>
            </a:br>
            <a:r>
              <a:rPr lang="en-US" sz="1050" dirty="0" smtClean="0"/>
              <a:t/>
            </a:r>
            <a:br>
              <a:rPr lang="en-US" sz="1050" dirty="0" smtClean="0"/>
            </a:br>
            <a:r>
              <a:rPr lang="en-US" sz="2000" b="0" dirty="0" smtClean="0"/>
              <a:t>Creating Accommodations for All Learners </a:t>
            </a:r>
            <a:r>
              <a:rPr lang="en-US" sz="900" b="0" dirty="0" smtClean="0"/>
              <a:t/>
            </a:r>
            <a:br>
              <a:rPr lang="en-US" sz="900" b="0" dirty="0" smtClean="0"/>
            </a:br>
            <a:r>
              <a:rPr lang="en-US" sz="900" b="0" dirty="0" smtClean="0"/>
              <a:t/>
            </a:r>
            <a:br>
              <a:rPr lang="en-US" sz="900" b="0" dirty="0" smtClean="0"/>
            </a:br>
            <a:r>
              <a:rPr lang="en-US" sz="2000" b="0" dirty="0" smtClean="0"/>
              <a:t>Considering Different Learning Modalities </a:t>
            </a:r>
            <a:endParaRPr lang="en-US" sz="2000" dirty="0" smtClean="0"/>
          </a:p>
          <a:p>
            <a:pPr marL="381000" indent="-381000" eaLnBrk="1" hangingPunct="1">
              <a:lnSpc>
                <a:spcPct val="90000"/>
              </a:lnSpc>
              <a:spcBef>
                <a:spcPct val="0"/>
              </a:spcBef>
              <a:spcAft>
                <a:spcPct val="30000"/>
              </a:spcAft>
              <a:buFontTx/>
              <a:buAutoNum type="arabicPeriod"/>
            </a:pPr>
            <a:endParaRPr lang="en-US" sz="2000" dirty="0" smtClean="0"/>
          </a:p>
          <a:p>
            <a:pPr marL="381000" indent="-381000" eaLnBrk="1" hangingPunct="1">
              <a:lnSpc>
                <a:spcPct val="90000"/>
              </a:lnSpc>
              <a:spcBef>
                <a:spcPct val="0"/>
              </a:spcBef>
              <a:spcAft>
                <a:spcPct val="30000"/>
              </a:spcAft>
              <a:buFontTx/>
              <a:buAutoNum type="arabicPeriod"/>
            </a:pPr>
            <a:r>
              <a:rPr lang="en-US" sz="2000" b="0" dirty="0" smtClean="0"/>
              <a:t>Break into groups of 3 and assign each group member to report one of the following frameworks:</a:t>
            </a:r>
          </a:p>
          <a:p>
            <a:pPr marL="914400" lvl="1" indent="-457200" eaLnBrk="1" hangingPunct="1">
              <a:lnSpc>
                <a:spcPct val="90000"/>
              </a:lnSpc>
              <a:spcBef>
                <a:spcPct val="0"/>
              </a:spcBef>
              <a:buFont typeface="Times" pitchFamily="18" charset="0"/>
              <a:buChar char="–"/>
            </a:pPr>
            <a:r>
              <a:rPr lang="en-US" sz="1800" dirty="0" smtClean="0"/>
              <a:t>Visual-auditory-kinesthetic </a:t>
            </a:r>
          </a:p>
          <a:p>
            <a:pPr marL="914400" lvl="1" indent="-457200" eaLnBrk="1" hangingPunct="1">
              <a:lnSpc>
                <a:spcPct val="90000"/>
              </a:lnSpc>
            </a:pPr>
            <a:r>
              <a:rPr lang="en-US" sz="1800" dirty="0" smtClean="0"/>
              <a:t>Left brain/right brain </a:t>
            </a:r>
          </a:p>
          <a:p>
            <a:pPr marL="914400" lvl="1" indent="-457200" eaLnBrk="1" hangingPunct="1">
              <a:lnSpc>
                <a:spcPct val="90000"/>
              </a:lnSpc>
            </a:pPr>
            <a:r>
              <a:rPr lang="en-US" sz="1800" dirty="0" smtClean="0"/>
              <a:t>Multiple intelligences</a:t>
            </a:r>
            <a:r>
              <a:rPr lang="en-US" sz="2000" dirty="0" smtClean="0"/>
              <a:t/>
            </a:r>
            <a:br>
              <a:rPr lang="en-US" sz="2000" dirty="0" smtClean="0"/>
            </a:br>
            <a:endParaRPr lang="en-US" sz="2000" dirty="0" smtClean="0"/>
          </a:p>
          <a:p>
            <a:pPr marL="381000" indent="-381000" eaLnBrk="1" hangingPunct="1">
              <a:lnSpc>
                <a:spcPct val="90000"/>
              </a:lnSpc>
              <a:spcBef>
                <a:spcPct val="30000"/>
              </a:spcBef>
              <a:spcAft>
                <a:spcPct val="30000"/>
              </a:spcAft>
              <a:buFontTx/>
              <a:buAutoNum type="arabicPeriod"/>
            </a:pPr>
            <a:r>
              <a:rPr lang="en-US" sz="2000" b="1" dirty="0" smtClean="0"/>
              <a:t> </a:t>
            </a:r>
            <a:r>
              <a:rPr lang="en-US" sz="2000" b="0" dirty="0" smtClean="0"/>
              <a:t>Click on </a:t>
            </a:r>
            <a:r>
              <a:rPr lang="en-US" sz="2000" b="0" dirty="0" smtClean="0">
                <a:hlinkClick r:id="rId3"/>
              </a:rPr>
              <a:t>Thinking Skills Frameworks </a:t>
            </a:r>
            <a:r>
              <a:rPr lang="en-US" sz="2000" b="0" dirty="0" smtClean="0"/>
              <a:t>&gt; Learning Styles</a:t>
            </a:r>
            <a:br>
              <a:rPr lang="en-US" sz="2000" b="0" dirty="0" smtClean="0"/>
            </a:br>
            <a:endParaRPr lang="en-US" sz="2000" b="0" dirty="0" smtClean="0"/>
          </a:p>
          <a:p>
            <a:pPr marL="381000" indent="-381000" eaLnBrk="1" hangingPunct="1">
              <a:lnSpc>
                <a:spcPct val="90000"/>
              </a:lnSpc>
              <a:buFont typeface="Times" pitchFamily="18" charset="0"/>
              <a:buAutoNum type="arabicPeriod"/>
            </a:pPr>
            <a:r>
              <a:rPr lang="en-US" sz="2000" b="0" dirty="0" smtClean="0"/>
              <a:t>Discuss how these different ways of looking at learning styles could have an impact on a project.</a:t>
            </a:r>
          </a:p>
        </p:txBody>
      </p:sp>
      <p:sp>
        <p:nvSpPr>
          <p:cNvPr id="5" name="Title 4"/>
          <p:cNvSpPr>
            <a:spLocks noGrp="1"/>
          </p:cNvSpPr>
          <p:nvPr>
            <p:ph type="title"/>
          </p:nvPr>
        </p:nvSpPr>
        <p:spPr>
          <a:xfrm>
            <a:off x="0" y="304800"/>
            <a:ext cx="9144000" cy="1143000"/>
          </a:xfrm>
        </p:spPr>
        <p:txBody>
          <a:bodyPr/>
          <a:lstStyle/>
          <a:p>
            <a:r>
              <a:rPr lang="en-US" sz="3600" dirty="0" smtClean="0">
                <a:solidFill>
                  <a:srgbClr val="FF0000"/>
                </a:solidFill>
              </a:rPr>
              <a:t>5.  Planning for Learner Success</a:t>
            </a:r>
            <a:endParaRPr lang="en-US" sz="3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196">
                                            <p:txEl>
                                              <p:pRg st="2" end="2"/>
                                            </p:txEl>
                                          </p:spTgt>
                                        </p:tgtEl>
                                        <p:attrNameLst>
                                          <p:attrName>style.visibility</p:attrName>
                                        </p:attrNameLst>
                                      </p:cBhvr>
                                      <p:to>
                                        <p:strVal val="visible"/>
                                      </p:to>
                                    </p:set>
                                    <p:anim calcmode="lin" valueType="num">
                                      <p:cBhvr additive="base">
                                        <p:cTn id="7" dur="500" fill="hold"/>
                                        <p:tgtEl>
                                          <p:spTgt spid="8196">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6">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196">
                                            <p:txEl>
                                              <p:pRg st="3" end="3"/>
                                            </p:txEl>
                                          </p:spTgt>
                                        </p:tgtEl>
                                        <p:attrNameLst>
                                          <p:attrName>style.visibility</p:attrName>
                                        </p:attrNameLst>
                                      </p:cBhvr>
                                      <p:to>
                                        <p:strVal val="visible"/>
                                      </p:to>
                                    </p:set>
                                    <p:anim calcmode="lin" valueType="num">
                                      <p:cBhvr additive="base">
                                        <p:cTn id="11" dur="500" fill="hold"/>
                                        <p:tgtEl>
                                          <p:spTgt spid="8196">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196">
                                            <p:txEl>
                                              <p:pRg st="3" end="3"/>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196">
                                            <p:txEl>
                                              <p:pRg st="4" end="4"/>
                                            </p:txEl>
                                          </p:spTgt>
                                        </p:tgtEl>
                                        <p:attrNameLst>
                                          <p:attrName>style.visibility</p:attrName>
                                        </p:attrNameLst>
                                      </p:cBhvr>
                                      <p:to>
                                        <p:strVal val="visible"/>
                                      </p:to>
                                    </p:set>
                                    <p:anim calcmode="lin" valueType="num">
                                      <p:cBhvr additive="base">
                                        <p:cTn id="15" dur="500" fill="hold"/>
                                        <p:tgtEl>
                                          <p:spTgt spid="8196">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8196">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196">
                                            <p:txEl>
                                              <p:pRg st="5" end="5"/>
                                            </p:txEl>
                                          </p:spTgt>
                                        </p:tgtEl>
                                        <p:attrNameLst>
                                          <p:attrName>style.visibility</p:attrName>
                                        </p:attrNameLst>
                                      </p:cBhvr>
                                      <p:to>
                                        <p:strVal val="visible"/>
                                      </p:to>
                                    </p:set>
                                    <p:anim calcmode="lin" valueType="num">
                                      <p:cBhvr additive="base">
                                        <p:cTn id="19" dur="500" fill="hold"/>
                                        <p:tgtEl>
                                          <p:spTgt spid="8196">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196">
                                            <p:txEl>
                                              <p:pRg st="6" end="6"/>
                                            </p:txEl>
                                          </p:spTgt>
                                        </p:tgtEl>
                                        <p:attrNameLst>
                                          <p:attrName>style.visibility</p:attrName>
                                        </p:attrNameLst>
                                      </p:cBhvr>
                                      <p:to>
                                        <p:strVal val="visible"/>
                                      </p:to>
                                    </p:set>
                                    <p:anim calcmode="lin" valueType="num">
                                      <p:cBhvr additive="base">
                                        <p:cTn id="25" dur="500" fill="hold"/>
                                        <p:tgtEl>
                                          <p:spTgt spid="819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6">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8196">
                                            <p:txEl>
                                              <p:pRg st="7" end="7"/>
                                            </p:txEl>
                                          </p:spTgt>
                                        </p:tgtEl>
                                        <p:attrNameLst>
                                          <p:attrName>style.visibility</p:attrName>
                                        </p:attrNameLst>
                                      </p:cBhvr>
                                      <p:to>
                                        <p:strVal val="visible"/>
                                      </p:to>
                                    </p:set>
                                    <p:anim calcmode="lin" valueType="num">
                                      <p:cBhvr additive="base">
                                        <p:cTn id="29" dur="500" fill="hold"/>
                                        <p:tgtEl>
                                          <p:spTgt spid="8196">
                                            <p:txEl>
                                              <p:pRg st="7" end="7"/>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19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p>
            <a:fld id="{3971C6D4-D59B-4F36-A5E9-34F66FB0B2EA}" type="slidenum">
              <a:rPr lang="en-US"/>
              <a:pPr/>
              <a:t>19</a:t>
            </a:fld>
            <a:endParaRPr lang="en-US"/>
          </a:p>
        </p:txBody>
      </p:sp>
      <p:sp>
        <p:nvSpPr>
          <p:cNvPr id="8196" name="Rectangle 3"/>
          <p:cNvSpPr>
            <a:spLocks noGrp="1" noChangeArrowheads="1"/>
          </p:cNvSpPr>
          <p:nvPr>
            <p:ph type="body" idx="1"/>
          </p:nvPr>
        </p:nvSpPr>
        <p:spPr>
          <a:xfrm>
            <a:off x="444500" y="1600200"/>
            <a:ext cx="8699500" cy="4191000"/>
          </a:xfrm>
        </p:spPr>
        <p:txBody>
          <a:bodyPr/>
          <a:lstStyle/>
          <a:p>
            <a:pPr marL="0" indent="0" eaLnBrk="1" hangingPunct="1">
              <a:buFontTx/>
              <a:buNone/>
            </a:pPr>
            <a:r>
              <a:rPr lang="en-US" sz="2000" b="0" i="1" dirty="0" smtClean="0"/>
              <a:t>Module 7: </a:t>
            </a:r>
            <a:br>
              <a:rPr lang="en-US" sz="2000" b="0" i="1" dirty="0" smtClean="0"/>
            </a:br>
            <a:r>
              <a:rPr lang="en-US" sz="2000" b="0" i="1" dirty="0" smtClean="0"/>
              <a:t>Additional Resources - Activity 1</a:t>
            </a:r>
            <a:endParaRPr lang="en-US" sz="2000" b="0" i="1" dirty="0" smtClean="0">
              <a:hlinkClick r:id="rId2" action="ppaction://hlinkfile"/>
            </a:endParaRPr>
          </a:p>
          <a:p>
            <a:pPr marL="0" indent="0" eaLnBrk="1" hangingPunct="1">
              <a:buFontTx/>
              <a:buNone/>
            </a:pPr>
            <a:endParaRPr lang="en-US" sz="2000" dirty="0" smtClean="0">
              <a:hlinkClick r:id="rId2" action="ppaction://hlinkfile"/>
            </a:endParaRPr>
          </a:p>
          <a:p>
            <a:pPr marL="0" indent="0" eaLnBrk="1" hangingPunct="1">
              <a:buFontTx/>
              <a:buNone/>
            </a:pPr>
            <a:r>
              <a:rPr lang="en-US" sz="2000" b="0" dirty="0" smtClean="0"/>
              <a:t>1.  </a:t>
            </a:r>
            <a:r>
              <a:rPr lang="en-US" sz="2000" b="0" dirty="0" smtClean="0">
                <a:hlinkClick r:id="rId3"/>
              </a:rPr>
              <a:t>Considering </a:t>
            </a:r>
            <a:r>
              <a:rPr lang="en-US" sz="2000" b="0" dirty="0" err="1" smtClean="0">
                <a:hlinkClick r:id="rId3"/>
              </a:rPr>
              <a:t>DoE</a:t>
            </a:r>
            <a:r>
              <a:rPr lang="en-US" sz="2000" b="0" dirty="0" smtClean="0">
                <a:hlinkClick r:id="rId3"/>
              </a:rPr>
              <a:t> Guidelines</a:t>
            </a:r>
            <a:endParaRPr lang="en-US" sz="2000" b="0" dirty="0" smtClean="0"/>
          </a:p>
          <a:p>
            <a:pPr marL="0" indent="0" eaLnBrk="1" hangingPunct="1">
              <a:buFontTx/>
              <a:buNone/>
            </a:pPr>
            <a:endParaRPr lang="en-US" sz="2000" b="0" dirty="0" smtClean="0"/>
          </a:p>
          <a:p>
            <a:pPr marL="0" indent="0" eaLnBrk="1" hangingPunct="1">
              <a:buFontTx/>
              <a:buNone/>
            </a:pPr>
            <a:endParaRPr lang="en-US" sz="2000" b="0" dirty="0" smtClean="0"/>
          </a:p>
          <a:p>
            <a:pPr marL="0" indent="0" eaLnBrk="1" hangingPunct="1">
              <a:buFontTx/>
              <a:buNone/>
            </a:pPr>
            <a:r>
              <a:rPr lang="en-US" sz="2000" dirty="0" smtClean="0"/>
              <a:t>2. </a:t>
            </a:r>
            <a:r>
              <a:rPr lang="en-ZA" sz="2000" dirty="0" smtClean="0"/>
              <a:t>The Facilitation Examples</a:t>
            </a:r>
            <a:endParaRPr lang="en-US" sz="2000" dirty="0" smtClean="0"/>
          </a:p>
          <a:p>
            <a:pPr marL="0" indent="0" eaLnBrk="1" hangingPunct="1">
              <a:buFontTx/>
              <a:buNone/>
            </a:pPr>
            <a:endParaRPr lang="en-US" sz="1800" b="0" dirty="0" smtClean="0"/>
          </a:p>
          <a:p>
            <a:pPr marL="0" indent="0" eaLnBrk="1" hangingPunct="1">
              <a:buFontTx/>
              <a:buNone/>
            </a:pPr>
            <a:r>
              <a:rPr lang="en-ZA" sz="2000" b="0" dirty="0" smtClean="0">
                <a:hlinkClick r:id="rId4"/>
              </a:rPr>
              <a:t>Sample presentations, publications, </a:t>
            </a:r>
            <a:r>
              <a:rPr lang="en-ZA" sz="2000" b="0" dirty="0" err="1" smtClean="0">
                <a:hlinkClick r:id="rId4"/>
              </a:rPr>
              <a:t>wikis</a:t>
            </a:r>
            <a:r>
              <a:rPr lang="en-ZA" sz="2000" b="0" dirty="0" smtClean="0">
                <a:hlinkClick r:id="rId4"/>
              </a:rPr>
              <a:t>, and </a:t>
            </a:r>
            <a:r>
              <a:rPr lang="en-ZA" sz="2000" b="0" dirty="0" err="1" smtClean="0">
                <a:hlinkClick r:id="rId4"/>
              </a:rPr>
              <a:t>blogs</a:t>
            </a:r>
            <a:r>
              <a:rPr lang="en-ZA" sz="2000" b="0" dirty="0" smtClean="0">
                <a:hlinkClick r:id="rId4"/>
              </a:rPr>
              <a:t> for teacher and classroom use. </a:t>
            </a:r>
            <a:r>
              <a:rPr lang="en-US" sz="2000" b="0" dirty="0" smtClean="0"/>
              <a:t/>
            </a:r>
            <a:br>
              <a:rPr lang="en-US" sz="2000" b="0" dirty="0" smtClean="0"/>
            </a:br>
            <a:endParaRPr lang="en-US" sz="2000" b="0" dirty="0" smtClean="0"/>
          </a:p>
          <a:p>
            <a:pPr marL="0" indent="0" eaLnBrk="1" hangingPunct="1">
              <a:buFontTx/>
              <a:buNone/>
            </a:pPr>
            <a:r>
              <a:rPr lang="en-US" sz="2000" b="0" dirty="0" smtClean="0"/>
              <a:t>3. </a:t>
            </a:r>
            <a:r>
              <a:rPr lang="en-ZA" sz="2000" dirty="0" smtClean="0"/>
              <a:t>Creating Facilitation Materials  </a:t>
            </a:r>
          </a:p>
          <a:p>
            <a:pPr marL="0" indent="0" eaLnBrk="1" hangingPunct="1">
              <a:buFontTx/>
              <a:buNone/>
            </a:pPr>
            <a:r>
              <a:rPr lang="en-US" sz="2000" b="0" dirty="0" smtClean="0">
                <a:hlinkClick r:id="rId5"/>
              </a:rPr>
              <a:t>Online Resources</a:t>
            </a:r>
            <a:endParaRPr lang="en-US" sz="2000" b="0" dirty="0" smtClean="0"/>
          </a:p>
        </p:txBody>
      </p:sp>
      <p:sp>
        <p:nvSpPr>
          <p:cNvPr id="5" name="Title 4"/>
          <p:cNvSpPr>
            <a:spLocks noGrp="1"/>
          </p:cNvSpPr>
          <p:nvPr>
            <p:ph type="title"/>
          </p:nvPr>
        </p:nvSpPr>
        <p:spPr>
          <a:xfrm>
            <a:off x="0" y="304800"/>
            <a:ext cx="9144000" cy="1143000"/>
          </a:xfrm>
        </p:spPr>
        <p:txBody>
          <a:bodyPr/>
          <a:lstStyle/>
          <a:p>
            <a:r>
              <a:rPr lang="en-US" dirty="0" smtClean="0">
                <a:solidFill>
                  <a:srgbClr val="FF0000"/>
                </a:solidFill>
              </a:rPr>
              <a:t>6.  Facilitating with Success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Interested?</a:t>
            </a:r>
            <a:endParaRPr lang="en-US" sz="3600" dirty="0">
              <a:solidFill>
                <a:srgbClr val="FF0000"/>
              </a:solidFill>
            </a:endParaRPr>
          </a:p>
        </p:txBody>
      </p:sp>
      <p:sp>
        <p:nvSpPr>
          <p:cNvPr id="3" name="Content Placeholder 2"/>
          <p:cNvSpPr>
            <a:spLocks noGrp="1"/>
          </p:cNvSpPr>
          <p:nvPr>
            <p:ph idx="1"/>
          </p:nvPr>
        </p:nvSpPr>
        <p:spPr/>
        <p:txBody>
          <a:bodyPr/>
          <a:lstStyle/>
          <a:p>
            <a:endParaRPr lang="en-US" dirty="0" smtClean="0">
              <a:solidFill>
                <a:srgbClr val="FFFF00"/>
              </a:solidFill>
            </a:endParaRPr>
          </a:p>
          <a:p>
            <a:endParaRPr lang="en-US" dirty="0" smtClean="0">
              <a:solidFill>
                <a:srgbClr val="FFFF00"/>
              </a:solidFill>
            </a:endParaRPr>
          </a:p>
          <a:p>
            <a:endParaRPr lang="en-US" dirty="0" smtClean="0">
              <a:solidFill>
                <a:srgbClr val="FFFF00"/>
              </a:solidFill>
            </a:endParaRPr>
          </a:p>
          <a:p>
            <a:pPr algn="ctr"/>
            <a:r>
              <a:rPr lang="en-US" sz="2800" dirty="0" smtClean="0">
                <a:solidFill>
                  <a:srgbClr val="FFFF00"/>
                </a:solidFill>
              </a:rPr>
              <a:t>Do you know how ICT can be used most effectively to support and assess learning?</a:t>
            </a:r>
          </a:p>
          <a:p>
            <a:pPr algn="ctr"/>
            <a:endParaRPr lang="en-US" sz="2800" dirty="0"/>
          </a:p>
        </p:txBody>
      </p:sp>
      <p:sp>
        <p:nvSpPr>
          <p:cNvPr id="4" name="Slide Number Placeholder 3"/>
          <p:cNvSpPr>
            <a:spLocks noGrp="1"/>
          </p:cNvSpPr>
          <p:nvPr>
            <p:ph type="sldNum" sz="quarter" idx="10"/>
          </p:nvPr>
        </p:nvSpPr>
        <p:spPr/>
        <p:txBody>
          <a:bodyPr/>
          <a:lstStyle/>
          <a:p>
            <a:pPr>
              <a:defRPr/>
            </a:pPr>
            <a:fld id="{9EDC0DF7-E9A0-4ED0-91B3-5E7FA530BE9C}"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logo_new_white_522.gif"/>
          <p:cNvPicPr>
            <a:picLocks noChangeAspect="1"/>
          </p:cNvPicPr>
          <p:nvPr/>
        </p:nvPicPr>
        <p:blipFill>
          <a:blip r:embed="rId3"/>
          <a:srcRect/>
          <a:stretch>
            <a:fillRect/>
          </a:stretch>
        </p:blipFill>
        <p:spPr bwMode="auto">
          <a:xfrm>
            <a:off x="4724400" y="304800"/>
            <a:ext cx="3476625" cy="2343150"/>
          </a:xfrm>
          <a:prstGeom prst="rect">
            <a:avLst/>
          </a:prstGeom>
          <a:noFill/>
          <a:ln w="9525">
            <a:noFill/>
            <a:miter lim="800000"/>
            <a:headEnd/>
            <a:tailEnd/>
          </a:ln>
        </p:spPr>
      </p:pic>
      <p:sp>
        <p:nvSpPr>
          <p:cNvPr id="4" name="Title 3"/>
          <p:cNvSpPr>
            <a:spLocks noGrp="1"/>
          </p:cNvSpPr>
          <p:nvPr>
            <p:ph type="title"/>
          </p:nvPr>
        </p:nvSpPr>
        <p:spPr/>
        <p:txBody>
          <a:bodyPr/>
          <a:lstStyle/>
          <a:p>
            <a:r>
              <a:rPr lang="en-ZA" sz="3600" dirty="0" smtClean="0">
                <a:solidFill>
                  <a:srgbClr val="FF0000"/>
                </a:solidFill>
              </a:rPr>
              <a:t>Questions?</a:t>
            </a:r>
            <a:endParaRPr lang="en-ZA" sz="3600" dirty="0">
              <a:solidFill>
                <a:srgbClr val="FF0000"/>
              </a:solidFill>
            </a:endParaRPr>
          </a:p>
        </p:txBody>
      </p:sp>
      <p:sp>
        <p:nvSpPr>
          <p:cNvPr id="5" name="Content Placeholder 4"/>
          <p:cNvSpPr>
            <a:spLocks noGrp="1"/>
          </p:cNvSpPr>
          <p:nvPr>
            <p:ph idx="1"/>
          </p:nvPr>
        </p:nvSpPr>
        <p:spPr>
          <a:xfrm>
            <a:off x="457200" y="2895600"/>
            <a:ext cx="8229600" cy="2743200"/>
          </a:xfrm>
        </p:spPr>
        <p:txBody>
          <a:bodyPr/>
          <a:lstStyle/>
          <a:p>
            <a:r>
              <a:rPr lang="en-ZA" dirty="0" smtClean="0"/>
              <a:t>Intel Teach programs: </a:t>
            </a:r>
            <a:r>
              <a:rPr lang="en-ZA" sz="1800" dirty="0" smtClean="0">
                <a:hlinkClick r:id="rId4"/>
              </a:rPr>
              <a:t>http://www.schoolnet.org.za/ttf/index.htm</a:t>
            </a:r>
            <a:endParaRPr lang="en-ZA" sz="1800" dirty="0" smtClean="0"/>
          </a:p>
          <a:p>
            <a:endParaRPr lang="en-ZA" sz="1800" dirty="0" smtClean="0"/>
          </a:p>
          <a:p>
            <a:r>
              <a:rPr lang="en-ZA" dirty="0" smtClean="0"/>
              <a:t>Intel Project Coordinator  - </a:t>
            </a:r>
            <a:r>
              <a:rPr lang="en-ZA" dirty="0" err="1" smtClean="0"/>
              <a:t>Dezlin</a:t>
            </a:r>
            <a:r>
              <a:rPr lang="en-ZA" dirty="0" smtClean="0"/>
              <a:t> Jacobs</a:t>
            </a:r>
          </a:p>
          <a:p>
            <a:pPr lvl="1"/>
            <a:r>
              <a:rPr lang="en-ZA" sz="1800" dirty="0" smtClean="0"/>
              <a:t>office: 011 403 5777</a:t>
            </a:r>
          </a:p>
          <a:p>
            <a:pPr lvl="1"/>
            <a:r>
              <a:rPr lang="en-ZA" sz="1800" dirty="0" smtClean="0"/>
              <a:t>fax : 086 517 4808</a:t>
            </a:r>
          </a:p>
          <a:p>
            <a:pPr lvl="1"/>
            <a:r>
              <a:rPr lang="en-ZA" sz="1800" dirty="0" smtClean="0"/>
              <a:t>email: </a:t>
            </a:r>
            <a:r>
              <a:rPr lang="en-ZA" sz="1800" dirty="0" err="1" smtClean="0">
                <a:hlinkClick r:id="rId5" action="ppaction://hlinkfile"/>
              </a:rPr>
              <a:t>dezlin@schoolnet.org.za</a:t>
            </a:r>
            <a:endParaRPr lang="en-ZA" sz="1800" dirty="0" smtClean="0"/>
          </a:p>
          <a:p>
            <a:endParaRPr lang="en-ZA"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Education_PPT_Template_BLUE">
  <a:themeElements>
    <a:clrScheme name="1_Education_PPT_Template_BLUE 3">
      <a:dk1>
        <a:srgbClr val="F5E647"/>
      </a:dk1>
      <a:lt1>
        <a:srgbClr val="FFFFFF"/>
      </a:lt1>
      <a:dk2>
        <a:srgbClr val="0C2E86"/>
      </a:dk2>
      <a:lt2>
        <a:srgbClr val="FF5C00"/>
      </a:lt2>
      <a:accent1>
        <a:srgbClr val="A6CAE1"/>
      </a:accent1>
      <a:accent2>
        <a:srgbClr val="567EB9"/>
      </a:accent2>
      <a:accent3>
        <a:srgbClr val="AAADC3"/>
      </a:accent3>
      <a:accent4>
        <a:srgbClr val="DADADA"/>
      </a:accent4>
      <a:accent5>
        <a:srgbClr val="D0E1EE"/>
      </a:accent5>
      <a:accent6>
        <a:srgbClr val="4D72A7"/>
      </a:accent6>
      <a:hlink>
        <a:srgbClr val="F5E647"/>
      </a:hlink>
      <a:folHlink>
        <a:srgbClr val="AA014C"/>
      </a:folHlink>
    </a:clrScheme>
    <a:fontScheme name="1_Education_PPT_Template_BLU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Education_PPT_Template_BLUE 1">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0860A8"/>
        </a:hlink>
        <a:folHlink>
          <a:srgbClr val="AA014C"/>
        </a:folHlink>
      </a:clrScheme>
      <a:clrMap bg1="dk2" tx1="lt1" bg2="dk1" tx2="lt2" accent1="accent1" accent2="accent2" accent3="accent3" accent4="accent4" accent5="accent5" accent6="accent6" hlink="hlink" folHlink="folHlink"/>
    </a:extraClrScheme>
    <a:extraClrScheme>
      <a:clrScheme name="1_Education_PPT_Template_BLUE 2">
        <a:dk1>
          <a:srgbClr val="0860A8"/>
        </a:dk1>
        <a:lt1>
          <a:srgbClr val="FFFFFF"/>
        </a:lt1>
        <a:dk2>
          <a:srgbClr val="F5E647"/>
        </a:dk2>
        <a:lt2>
          <a:srgbClr val="FF5C00"/>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clrMap bg1="lt1" tx1="dk1" bg2="lt2" tx2="dk2" accent1="accent1" accent2="accent2" accent3="accent3" accent4="accent4" accent5="accent5" accent6="accent6" hlink="hlink" folHlink="folHlink"/>
    </a:extraClrScheme>
    <a:extraClrScheme>
      <a:clrScheme name="1_Education_PPT_Template_BLUE 3">
        <a:dk1>
          <a:srgbClr val="F5E647"/>
        </a:dk1>
        <a:lt1>
          <a:srgbClr val="FFFFFF"/>
        </a:lt1>
        <a:dk2>
          <a:srgbClr val="0C2E86"/>
        </a:dk2>
        <a:lt2>
          <a:srgbClr val="FF5C00"/>
        </a:lt2>
        <a:accent1>
          <a:srgbClr val="A6CAE1"/>
        </a:accent1>
        <a:accent2>
          <a:srgbClr val="567EB9"/>
        </a:accent2>
        <a:accent3>
          <a:srgbClr val="AAADC3"/>
        </a:accent3>
        <a:accent4>
          <a:srgbClr val="DADADA"/>
        </a:accent4>
        <a:accent5>
          <a:srgbClr val="D0E1EE"/>
        </a:accent5>
        <a:accent6>
          <a:srgbClr val="4D72A7"/>
        </a:accent6>
        <a:hlink>
          <a:srgbClr val="F5E647"/>
        </a:hlink>
        <a:folHlink>
          <a:srgbClr val="AA014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ssentials_Blue_05.12">
  <a:themeElements>
    <a:clrScheme name="Essentials_Blue_05.12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CECFF"/>
      </a:hlink>
      <a:folHlink>
        <a:srgbClr val="FFFF99"/>
      </a:folHlink>
    </a:clrScheme>
    <a:fontScheme name="Essentials_Blue_05.12">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ssentials_Blue_05.1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sentials_Blue_05.1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sentials_Blue_05.1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sentials_Blue_05.1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sentials_Blue_05.1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sentials_Blue_05.1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sentials_Blue_05.1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sentials_Blue_05.1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sentials_Blue_05.1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sentials_Blue_05.1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sentials_Blue_05.1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sentials_Blue_05.1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sentials_Blue_05.12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CECFF"/>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15466</TotalTime>
  <Words>784</Words>
  <Application>Microsoft PowerPoint</Application>
  <PresentationFormat>On-screen Show (4:3)</PresentationFormat>
  <Paragraphs>238</Paragraphs>
  <Slides>21</Slides>
  <Notes>10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1_Education_PPT_Template_BLUE</vt:lpstr>
      <vt:lpstr>Essentials_Blue_05.12</vt:lpstr>
      <vt:lpstr>Intel® Teach Essentials</vt:lpstr>
      <vt:lpstr>Workshop outline</vt:lpstr>
      <vt:lpstr>1.  Introduction: </vt:lpstr>
      <vt:lpstr>Course Focus</vt:lpstr>
      <vt:lpstr>Outcomes</vt:lpstr>
      <vt:lpstr>Curriculum Modules</vt:lpstr>
      <vt:lpstr>Curriculum Modules</vt:lpstr>
      <vt:lpstr>Prerequisite Skills</vt:lpstr>
      <vt:lpstr>Expectations</vt:lpstr>
      <vt:lpstr>  2.  Characteristics of Good Projects  </vt:lpstr>
      <vt:lpstr>Slide 11</vt:lpstr>
      <vt:lpstr>Examining Good Instructional Design</vt:lpstr>
      <vt:lpstr>Targeting 21st Century Skills</vt:lpstr>
      <vt:lpstr>3.  Assessing Projects</vt:lpstr>
      <vt:lpstr>Assessment Timeline </vt:lpstr>
      <vt:lpstr>Assessments  </vt:lpstr>
      <vt:lpstr>4.  Legal and Ethical Practice related to ICT use</vt:lpstr>
      <vt:lpstr>5.  Planning for Learner Success</vt:lpstr>
      <vt:lpstr>6.  Facilitating with Success</vt:lpstr>
      <vt:lpstr>Interested?</vt:lpstr>
      <vt:lpstr>Questions?</vt:lpstr>
    </vt:vector>
  </TitlesOfParts>
  <Company>Institute of Computer Technology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dc:title>
  <dc:creator>C Dean</dc:creator>
  <cp:lastModifiedBy>claire </cp:lastModifiedBy>
  <cp:revision>621</cp:revision>
  <dcterms:created xsi:type="dcterms:W3CDTF">2011-05-27T12:36:28Z</dcterms:created>
  <dcterms:modified xsi:type="dcterms:W3CDTF">2011-06-01T06:53:44Z</dcterms:modified>
</cp:coreProperties>
</file>