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77" r:id="rId5"/>
    <p:sldId id="259" r:id="rId6"/>
    <p:sldId id="278" r:id="rId7"/>
    <p:sldId id="260" r:id="rId8"/>
    <p:sldId id="279" r:id="rId9"/>
    <p:sldId id="261" r:id="rId10"/>
    <p:sldId id="263" r:id="rId11"/>
    <p:sldId id="273" r:id="rId12"/>
    <p:sldId id="264" r:id="rId13"/>
    <p:sldId id="266" r:id="rId14"/>
    <p:sldId id="265" r:id="rId15"/>
    <p:sldId id="268" r:id="rId16"/>
    <p:sldId id="269" r:id="rId17"/>
    <p:sldId id="270" r:id="rId18"/>
    <p:sldId id="271" r:id="rId19"/>
    <p:sldId id="272" r:id="rId20"/>
    <p:sldId id="274"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9" d="100"/>
          <a:sy n="49" d="100"/>
        </p:scale>
        <p:origin x="-1277"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E00004CB-4B99-43D8-BA35-7086D925EEE4}" type="datetimeFigureOut">
              <a:rPr lang="en-ZA" smtClean="0"/>
              <a:t>2011/07/04</a:t>
            </a:fld>
            <a:endParaRPr lang="en-Z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Z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F17DF38-8FB5-4FB3-9558-B04F7A1CF049}" type="slidenum">
              <a:rPr lang="en-ZA" smtClean="0"/>
              <a:t>‹#›</a:t>
            </a:fld>
            <a:endParaRPr lang="en-Z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0004CB-4B99-43D8-BA35-7086D925EEE4}" type="datetimeFigureOut">
              <a:rPr lang="en-ZA" smtClean="0"/>
              <a:t>2011/07/04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0004CB-4B99-43D8-BA35-7086D925EEE4}" type="datetimeFigureOut">
              <a:rPr lang="en-ZA" smtClean="0"/>
              <a:t>2011/07/04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00004CB-4B99-43D8-BA35-7086D925EEE4}" type="datetimeFigureOut">
              <a:rPr lang="en-ZA" smtClean="0"/>
              <a:t>2011/07/04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F17DF38-8FB5-4FB3-9558-B04F7A1CF049}" type="slidenum">
              <a:rPr lang="en-ZA" smtClean="0"/>
              <a:t>‹#›</a:t>
            </a:fld>
            <a:endParaRPr lang="en-ZA"/>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00004CB-4B99-43D8-BA35-7086D925EEE4}" type="datetimeFigureOut">
              <a:rPr lang="en-ZA" smtClean="0"/>
              <a:t>2011/07/04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0004CB-4B99-43D8-BA35-7086D925EEE4}" type="datetimeFigureOut">
              <a:rPr lang="en-ZA" smtClean="0"/>
              <a:t>2011/07/04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0004CB-4B99-43D8-BA35-7086D925EEE4}" type="datetimeFigureOut">
              <a:rPr lang="en-ZA" smtClean="0"/>
              <a:t>2011/07/04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00004CB-4B99-43D8-BA35-7086D925EEE4}" type="datetimeFigureOut">
              <a:rPr lang="en-ZA" smtClean="0"/>
              <a:t>2011/07/04</a:t>
            </a:fld>
            <a:endParaRPr lang="en-ZA"/>
          </a:p>
        </p:txBody>
      </p:sp>
      <p:sp>
        <p:nvSpPr>
          <p:cNvPr id="7" name="Slide Number Placeholder 6"/>
          <p:cNvSpPr>
            <a:spLocks noGrp="1"/>
          </p:cNvSpPr>
          <p:nvPr>
            <p:ph type="sldNum" sz="quarter" idx="12"/>
          </p:nvPr>
        </p:nvSpPr>
        <p:spPr/>
        <p:txBody>
          <a:bodyPr/>
          <a:lstStyle/>
          <a:p>
            <a:fld id="{7F17DF38-8FB5-4FB3-9558-B04F7A1CF049}" type="slidenum">
              <a:rPr lang="en-ZA" smtClean="0"/>
              <a:t>‹#›</a:t>
            </a:fld>
            <a:endParaRPr lang="en-Z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Z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0004CB-4B99-43D8-BA35-7086D925EEE4}" type="datetimeFigureOut">
              <a:rPr lang="en-ZA" smtClean="0"/>
              <a:t>2011/07/04</a:t>
            </a:fld>
            <a:endParaRPr lang="en-Z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ZA"/>
          </a:p>
        </p:txBody>
      </p:sp>
      <p:sp>
        <p:nvSpPr>
          <p:cNvPr id="7" name="Slide Number Placeholder 6"/>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0004CB-4B99-43D8-BA35-7086D925EEE4}" type="datetimeFigureOut">
              <a:rPr lang="en-ZA" smtClean="0"/>
              <a:t>2011/07/04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0004CB-4B99-43D8-BA35-7086D925EEE4}" type="datetimeFigureOut">
              <a:rPr lang="en-ZA" smtClean="0"/>
              <a:t>2011/07/04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F17DF38-8FB5-4FB3-9558-B04F7A1CF049}"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E00004CB-4B99-43D8-BA35-7086D925EEE4}" type="datetimeFigureOut">
              <a:rPr lang="en-ZA" smtClean="0"/>
              <a:t>2011/07/04</a:t>
            </a:fld>
            <a:endParaRPr lang="en-Z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Z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F17DF38-8FB5-4FB3-9558-B04F7A1CF049}" type="slidenum">
              <a:rPr lang="en-ZA" smtClean="0"/>
              <a:t>‹#›</a:t>
            </a:fld>
            <a:endParaRPr lang="en-Z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intel.com/educati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download.intel.com/education/common/en/resources/AP/demos/AP_overview_demo/AP_overview_demo.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educate.intel.com/en/AssessingProjects/TryIt/Tutorial/AP_Exporting_Assess.htm" TargetMode="External"/><Relationship Id="rId3" Type="http://schemas.openxmlformats.org/officeDocument/2006/relationships/hyperlink" Target="http://educate.intel.com/en/AssessingProjects/TryIt/Tutorial/AP_Search_Assess.htm" TargetMode="External"/><Relationship Id="rId7" Type="http://schemas.openxmlformats.org/officeDocument/2006/relationships/hyperlink" Target="http://educate.intel.com/en/AssessingProjects/TryIt/Tutorial/AP_Managing_Per_Library.htm" TargetMode="External"/><Relationship Id="rId2" Type="http://schemas.openxmlformats.org/officeDocument/2006/relationships/hyperlink" Target="http://educate.intel.com/en/AssessingProjects/TryIt/Tutorial/AP_Browse_Assess.htm" TargetMode="External"/><Relationship Id="rId1" Type="http://schemas.openxmlformats.org/officeDocument/2006/relationships/slideLayout" Target="../slideLayouts/slideLayout2.xml"/><Relationship Id="rId6" Type="http://schemas.openxmlformats.org/officeDocument/2006/relationships/hyperlink" Target="http://educate.intel.com/en/AssessingProjects/TryIt/Tutorial/AP_Creating.htm" TargetMode="External"/><Relationship Id="rId5" Type="http://schemas.openxmlformats.org/officeDocument/2006/relationships/hyperlink" Target="http://educate.intel.com/en/AssessingProjects/TryIt/Tutorial/AP_Copy.htm" TargetMode="External"/><Relationship Id="rId4" Type="http://schemas.openxmlformats.org/officeDocument/2006/relationships/hyperlink" Target="http://educate.intel.com/en/AssessingProjects/TryIt/Tutorial/AP_Modify_Assess.ht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Assessing Projects	</a:t>
            </a:r>
            <a:endParaRPr lang="en-ZA" dirty="0"/>
          </a:p>
        </p:txBody>
      </p:sp>
      <p:sp>
        <p:nvSpPr>
          <p:cNvPr id="3" name="Subtitle 2"/>
          <p:cNvSpPr>
            <a:spLocks noGrp="1"/>
          </p:cNvSpPr>
          <p:nvPr>
            <p:ph type="subTitle" idx="1"/>
          </p:nvPr>
        </p:nvSpPr>
        <p:spPr/>
        <p:txBody>
          <a:bodyPr/>
          <a:lstStyle/>
          <a:p>
            <a:r>
              <a:rPr lang="en-ZA" dirty="0" smtClean="0"/>
              <a:t>The Intel Assessment Application</a:t>
            </a:r>
            <a:endParaRPr lang="en-ZA" dirty="0"/>
          </a:p>
        </p:txBody>
      </p:sp>
    </p:spTree>
    <p:extLst>
      <p:ext uri="{BB962C8B-B14F-4D97-AF65-F5344CB8AC3E}">
        <p14:creationId xmlns:p14="http://schemas.microsoft.com/office/powerpoint/2010/main" val="1560267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Assessment in 21</a:t>
            </a:r>
            <a:r>
              <a:rPr lang="en-ZA" baseline="30000" dirty="0" smtClean="0"/>
              <a:t>st</a:t>
            </a:r>
            <a:r>
              <a:rPr lang="en-ZA" dirty="0" smtClean="0"/>
              <a:t> century Classrooms</a:t>
            </a:r>
            <a:endParaRPr lang="en-ZA" dirty="0"/>
          </a:p>
        </p:txBody>
      </p:sp>
      <p:sp>
        <p:nvSpPr>
          <p:cNvPr id="3" name="Content Placeholder 2"/>
          <p:cNvSpPr>
            <a:spLocks noGrp="1"/>
          </p:cNvSpPr>
          <p:nvPr>
            <p:ph idx="1"/>
          </p:nvPr>
        </p:nvSpPr>
        <p:spPr/>
        <p:txBody>
          <a:bodyPr>
            <a:normAutofit lnSpcReduction="10000"/>
          </a:bodyPr>
          <a:lstStyle/>
          <a:p>
            <a:r>
              <a:rPr lang="en-ZA" dirty="0" smtClean="0"/>
              <a:t>Things have changed!</a:t>
            </a:r>
          </a:p>
          <a:p>
            <a:r>
              <a:rPr lang="en-ZA" dirty="0" smtClean="0"/>
              <a:t>Assessment used to mean </a:t>
            </a:r>
            <a:r>
              <a:rPr lang="en-ZA" dirty="0" smtClean="0"/>
              <a:t>tests, quizzes and exams</a:t>
            </a:r>
            <a:endParaRPr lang="en-ZA" dirty="0" smtClean="0"/>
          </a:p>
          <a:p>
            <a:r>
              <a:rPr lang="en-ZA" dirty="0" smtClean="0"/>
              <a:t>But imagine trying to assess learners’ collaboration skills using a test</a:t>
            </a:r>
          </a:p>
          <a:p>
            <a:r>
              <a:rPr lang="en-ZA" dirty="0" smtClean="0"/>
              <a:t>With teachers’ changing </a:t>
            </a:r>
            <a:r>
              <a:rPr lang="en-ZA" dirty="0" smtClean="0"/>
              <a:t>practices, </a:t>
            </a:r>
            <a:r>
              <a:rPr lang="en-ZA" dirty="0" smtClean="0"/>
              <a:t>assessment </a:t>
            </a:r>
            <a:r>
              <a:rPr lang="en-ZA" dirty="0" smtClean="0"/>
              <a:t>practices </a:t>
            </a:r>
            <a:r>
              <a:rPr lang="en-ZA" dirty="0" smtClean="0"/>
              <a:t>must be broadened in order not only to assess content but also to assess skills </a:t>
            </a:r>
            <a:endParaRPr lang="en-ZA" dirty="0"/>
          </a:p>
        </p:txBody>
      </p:sp>
    </p:spTree>
    <p:extLst>
      <p:ext uri="{BB962C8B-B14F-4D97-AF65-F5344CB8AC3E}">
        <p14:creationId xmlns:p14="http://schemas.microsoft.com/office/powerpoint/2010/main" val="676870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dirty="0" smtClean="0"/>
              <a:t>Assessment of Content</a:t>
            </a:r>
          </a:p>
          <a:p>
            <a:r>
              <a:rPr lang="en-ZA" dirty="0" smtClean="0"/>
              <a:t>Assessment of </a:t>
            </a:r>
            <a:r>
              <a:rPr lang="en-ZA" dirty="0" smtClean="0"/>
              <a:t>Projects</a:t>
            </a:r>
            <a:endParaRPr lang="en-ZA" dirty="0" smtClean="0"/>
          </a:p>
          <a:p>
            <a:r>
              <a:rPr lang="en-ZA" dirty="0" smtClean="0"/>
              <a:t>Continuous assessment – giving feedback DURING the project</a:t>
            </a:r>
          </a:p>
          <a:p>
            <a:r>
              <a:rPr lang="en-ZA" dirty="0" smtClean="0"/>
              <a:t>Embedded in daily </a:t>
            </a:r>
            <a:r>
              <a:rPr lang="en-ZA" dirty="0" smtClean="0"/>
              <a:t>instruction to inform the teaching and learning process</a:t>
            </a:r>
            <a:endParaRPr lang="en-ZA" dirty="0"/>
          </a:p>
        </p:txBody>
      </p:sp>
    </p:spTree>
    <p:extLst>
      <p:ext uri="{BB962C8B-B14F-4D97-AF65-F5344CB8AC3E}">
        <p14:creationId xmlns:p14="http://schemas.microsoft.com/office/powerpoint/2010/main" val="1448868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pPr marL="68580" indent="0">
              <a:buNone/>
            </a:pPr>
            <a:r>
              <a:rPr lang="en-ZA" dirty="0"/>
              <a:t>Formative assessment provides learners with feedback about how they are doing throughout the learning process. Summative assessment takes place at the end of a unit or project and gives students and teachers information about the skills and knowledge that students have acquired</a:t>
            </a:r>
            <a:r>
              <a:rPr lang="en-ZA" dirty="0" smtClean="0"/>
              <a:t>.</a:t>
            </a:r>
            <a:endParaRPr lang="en-ZA" dirty="0"/>
          </a:p>
        </p:txBody>
      </p:sp>
    </p:spTree>
    <p:extLst>
      <p:ext uri="{BB962C8B-B14F-4D97-AF65-F5344CB8AC3E}">
        <p14:creationId xmlns:p14="http://schemas.microsoft.com/office/powerpoint/2010/main" val="46238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Formative Assessments</a:t>
            </a:r>
            <a:endParaRPr lang="en-ZA" dirty="0"/>
          </a:p>
        </p:txBody>
      </p:sp>
      <p:sp>
        <p:nvSpPr>
          <p:cNvPr id="3" name="Content Placeholder 2"/>
          <p:cNvSpPr>
            <a:spLocks noGrp="1"/>
          </p:cNvSpPr>
          <p:nvPr>
            <p:ph idx="1"/>
          </p:nvPr>
        </p:nvSpPr>
        <p:spPr/>
        <p:txBody>
          <a:bodyPr>
            <a:normAutofit fontScale="92500"/>
          </a:bodyPr>
          <a:lstStyle/>
          <a:p>
            <a:r>
              <a:rPr lang="en-ZA" dirty="0" smtClean="0"/>
              <a:t>Gauge </a:t>
            </a:r>
            <a:r>
              <a:rPr lang="en-ZA" dirty="0"/>
              <a:t>students' prior knowledge and readiness </a:t>
            </a:r>
          </a:p>
          <a:p>
            <a:r>
              <a:rPr lang="en-ZA" dirty="0"/>
              <a:t>Encourage self-direction and collaboration </a:t>
            </a:r>
          </a:p>
          <a:p>
            <a:r>
              <a:rPr lang="en-ZA" dirty="0"/>
              <a:t>Provide diagnostic feedback to teacher and student </a:t>
            </a:r>
          </a:p>
          <a:p>
            <a:r>
              <a:rPr lang="en-ZA" dirty="0"/>
              <a:t>Monitor progress </a:t>
            </a:r>
          </a:p>
          <a:p>
            <a:r>
              <a:rPr lang="en-ZA" dirty="0"/>
              <a:t>Check for understanding and encourage metacognition </a:t>
            </a:r>
          </a:p>
          <a:p>
            <a:r>
              <a:rPr lang="en-ZA" dirty="0"/>
              <a:t>Demonstrate understanding and skill</a:t>
            </a:r>
          </a:p>
          <a:p>
            <a:endParaRPr lang="en-ZA" dirty="0" smtClean="0"/>
          </a:p>
        </p:txBody>
      </p:sp>
    </p:spTree>
    <p:extLst>
      <p:ext uri="{BB962C8B-B14F-4D97-AF65-F5344CB8AC3E}">
        <p14:creationId xmlns:p14="http://schemas.microsoft.com/office/powerpoint/2010/main" val="3614133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dirty="0"/>
              <a:t>Collaboration Assessment</a:t>
            </a:r>
          </a:p>
          <a:p>
            <a:r>
              <a:rPr lang="en-ZA" dirty="0"/>
              <a:t>Creativity Assessment</a:t>
            </a:r>
          </a:p>
          <a:p>
            <a:r>
              <a:rPr lang="en-ZA" dirty="0"/>
              <a:t>Problem Solving</a:t>
            </a:r>
          </a:p>
          <a:p>
            <a:r>
              <a:rPr lang="en-ZA" dirty="0"/>
              <a:t>Self Direction</a:t>
            </a:r>
          </a:p>
          <a:p>
            <a:endParaRPr lang="en-ZA" dirty="0"/>
          </a:p>
        </p:txBody>
      </p:sp>
    </p:spTree>
    <p:extLst>
      <p:ext uri="{BB962C8B-B14F-4D97-AF65-F5344CB8AC3E}">
        <p14:creationId xmlns:p14="http://schemas.microsoft.com/office/powerpoint/2010/main" val="1154588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Summative Assessments</a:t>
            </a:r>
            <a:endParaRPr lang="en-ZA" dirty="0"/>
          </a:p>
        </p:txBody>
      </p:sp>
      <p:sp>
        <p:nvSpPr>
          <p:cNvPr id="3" name="Content Placeholder 2"/>
          <p:cNvSpPr>
            <a:spLocks noGrp="1"/>
          </p:cNvSpPr>
          <p:nvPr>
            <p:ph idx="1"/>
          </p:nvPr>
        </p:nvSpPr>
        <p:spPr/>
        <p:txBody>
          <a:bodyPr>
            <a:normAutofit fontScale="70000" lnSpcReduction="20000"/>
          </a:bodyPr>
          <a:lstStyle/>
          <a:p>
            <a:r>
              <a:rPr lang="en-ZA" b="1" dirty="0" smtClean="0"/>
              <a:t>Summative </a:t>
            </a:r>
            <a:r>
              <a:rPr lang="en-ZA" b="1" dirty="0"/>
              <a:t>Assessment </a:t>
            </a:r>
            <a:br>
              <a:rPr lang="en-ZA" b="1" dirty="0"/>
            </a:br>
            <a:r>
              <a:rPr lang="en-ZA" dirty="0"/>
              <a:t>While formative assessments can give students and teachers information about how well they are doing while they are working on projects, at some point, most teachers are required to give a report on student learning at the end of a particular unit or on a particular project. Students also want and need to know how well they have done. This kind of assessment, done after the fact, is called summative assessment. </a:t>
            </a:r>
            <a:br>
              <a:rPr lang="en-ZA" dirty="0"/>
            </a:br>
            <a:r>
              <a:rPr lang="en-ZA" dirty="0"/>
              <a:t/>
            </a:r>
            <a:br>
              <a:rPr lang="en-ZA" dirty="0"/>
            </a:br>
            <a:r>
              <a:rPr lang="en-ZA" dirty="0"/>
              <a:t>Summative assessments, like unit tests, can provide useful information if teachers and students take the time to look at them analytically. Teachers can find areas of weakness to address in more depth in future units and with future groups of students. Students can identify problem areas and set goals for future learning. </a:t>
            </a:r>
            <a:endParaRPr lang="en-ZA" dirty="0"/>
          </a:p>
        </p:txBody>
      </p:sp>
    </p:spTree>
    <p:extLst>
      <p:ext uri="{BB962C8B-B14F-4D97-AF65-F5344CB8AC3E}">
        <p14:creationId xmlns:p14="http://schemas.microsoft.com/office/powerpoint/2010/main" val="23765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dirty="0"/>
              <a:t>Demonstrate SKILLS at the end of the Project</a:t>
            </a:r>
          </a:p>
          <a:p>
            <a:r>
              <a:rPr lang="en-ZA" dirty="0"/>
              <a:t>PRODUCTS and PERFORMANCES</a:t>
            </a:r>
          </a:p>
          <a:p>
            <a:endParaRPr lang="en-ZA" dirty="0"/>
          </a:p>
        </p:txBody>
      </p:sp>
    </p:spTree>
    <p:extLst>
      <p:ext uri="{BB962C8B-B14F-4D97-AF65-F5344CB8AC3E}">
        <p14:creationId xmlns:p14="http://schemas.microsoft.com/office/powerpoint/2010/main" val="673647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Purposes of Assessment</a:t>
            </a:r>
            <a:endParaRPr lang="en-ZA" dirty="0"/>
          </a:p>
        </p:txBody>
      </p:sp>
      <p:sp>
        <p:nvSpPr>
          <p:cNvPr id="3" name="Content Placeholder 2"/>
          <p:cNvSpPr>
            <a:spLocks noGrp="1"/>
          </p:cNvSpPr>
          <p:nvPr>
            <p:ph idx="1"/>
          </p:nvPr>
        </p:nvSpPr>
        <p:spPr/>
        <p:txBody>
          <a:bodyPr>
            <a:normAutofit lnSpcReduction="10000"/>
          </a:bodyPr>
          <a:lstStyle/>
          <a:p>
            <a:pPr marL="68580" indent="0">
              <a:buNone/>
            </a:pPr>
            <a:r>
              <a:rPr lang="en-ZA" dirty="0"/>
              <a:t>“When assessment is integrated with instruction, it informs teachers about what activities and assignments will be most useful, what level of teaching is most appropriate, and how summative assessments provide diagnostic information.” </a:t>
            </a:r>
            <a:br>
              <a:rPr lang="en-ZA" dirty="0"/>
            </a:br>
            <a:r>
              <a:rPr lang="en-ZA" dirty="0"/>
              <a:t>all kinds of methods and strategies that provide information about a student’s learning.</a:t>
            </a:r>
            <a:endParaRPr lang="en-ZA" dirty="0"/>
          </a:p>
        </p:txBody>
      </p:sp>
    </p:spTree>
    <p:extLst>
      <p:ext uri="{BB962C8B-B14F-4D97-AF65-F5344CB8AC3E}">
        <p14:creationId xmlns:p14="http://schemas.microsoft.com/office/powerpoint/2010/main" val="567082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Intel Assessment Tool</a:t>
            </a:r>
            <a:endParaRPr lang="en-ZA" dirty="0"/>
          </a:p>
        </p:txBody>
      </p:sp>
      <p:sp>
        <p:nvSpPr>
          <p:cNvPr id="3" name="Content Placeholder 2"/>
          <p:cNvSpPr>
            <a:spLocks noGrp="1"/>
          </p:cNvSpPr>
          <p:nvPr>
            <p:ph idx="1"/>
          </p:nvPr>
        </p:nvSpPr>
        <p:spPr/>
        <p:txBody>
          <a:bodyPr/>
          <a:lstStyle/>
          <a:p>
            <a:r>
              <a:rPr lang="en-ZA" dirty="0" smtClean="0"/>
              <a:t>Find it here:</a:t>
            </a:r>
          </a:p>
          <a:p>
            <a:r>
              <a:rPr lang="en-ZA" dirty="0" smtClean="0">
                <a:hlinkClick r:id="rId2"/>
              </a:rPr>
              <a:t>www.intel.com/education</a:t>
            </a:r>
            <a:endParaRPr lang="en-ZA" dirty="0" smtClean="0"/>
          </a:p>
          <a:p>
            <a:r>
              <a:rPr lang="en-ZA" dirty="0" smtClean="0"/>
              <a:t>For K-12 educators</a:t>
            </a:r>
          </a:p>
          <a:p>
            <a:r>
              <a:rPr lang="en-ZA" dirty="0" smtClean="0"/>
              <a:t>Assessing Projects</a:t>
            </a:r>
          </a:p>
          <a:p>
            <a:endParaRPr lang="en-ZA" dirty="0"/>
          </a:p>
        </p:txBody>
      </p:sp>
    </p:spTree>
    <p:extLst>
      <p:ext uri="{BB962C8B-B14F-4D97-AF65-F5344CB8AC3E}">
        <p14:creationId xmlns:p14="http://schemas.microsoft.com/office/powerpoint/2010/main" val="24052549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0352" b="8130"/>
          <a:stretch/>
        </p:blipFill>
        <p:spPr bwMode="auto">
          <a:xfrm>
            <a:off x="1115616" y="764704"/>
            <a:ext cx="6408712" cy="554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0216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 brief look at it</a:t>
            </a:r>
            <a:endParaRPr lang="en-ZA" dirty="0"/>
          </a:p>
        </p:txBody>
      </p:sp>
      <p:sp>
        <p:nvSpPr>
          <p:cNvPr id="3" name="Content Placeholder 2"/>
          <p:cNvSpPr>
            <a:spLocks noGrp="1"/>
          </p:cNvSpPr>
          <p:nvPr>
            <p:ph idx="1"/>
          </p:nvPr>
        </p:nvSpPr>
        <p:spPr/>
        <p:txBody>
          <a:bodyPr/>
          <a:lstStyle/>
          <a:p>
            <a:r>
              <a:rPr lang="en-ZA" dirty="0" smtClean="0"/>
              <a:t>The Demo</a:t>
            </a:r>
          </a:p>
          <a:p>
            <a:r>
              <a:rPr lang="en-ZA" dirty="0" smtClean="0">
                <a:hlinkClick r:id="rId2"/>
              </a:rPr>
              <a:t>http://download.intel.com/education/common/en/resources/AP/demos/AP_overview_demo/AP_overview_demo.htm</a:t>
            </a:r>
            <a:endParaRPr lang="en-ZA" dirty="0" smtClean="0"/>
          </a:p>
          <a:p>
            <a:endParaRPr lang="en-ZA" dirty="0"/>
          </a:p>
        </p:txBody>
      </p:sp>
    </p:spTree>
    <p:extLst>
      <p:ext uri="{BB962C8B-B14F-4D97-AF65-F5344CB8AC3E}">
        <p14:creationId xmlns:p14="http://schemas.microsoft.com/office/powerpoint/2010/main" val="31696870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Steps to working with the Tool</a:t>
            </a:r>
            <a:endParaRPr lang="en-ZA" dirty="0"/>
          </a:p>
        </p:txBody>
      </p:sp>
      <p:sp>
        <p:nvSpPr>
          <p:cNvPr id="3" name="Content Placeholder 2"/>
          <p:cNvSpPr>
            <a:spLocks noGrp="1"/>
          </p:cNvSpPr>
          <p:nvPr>
            <p:ph idx="1"/>
          </p:nvPr>
        </p:nvSpPr>
        <p:spPr/>
        <p:txBody>
          <a:bodyPr>
            <a:normAutofit/>
          </a:bodyPr>
          <a:lstStyle/>
          <a:p>
            <a:r>
              <a:rPr lang="en-ZA" dirty="0">
                <a:hlinkClick r:id="rId2"/>
              </a:rPr>
              <a:t>Browse </a:t>
            </a:r>
            <a:r>
              <a:rPr lang="en-ZA" dirty="0" smtClean="0">
                <a:hlinkClick r:id="rId2"/>
              </a:rPr>
              <a:t>Assessments</a:t>
            </a:r>
            <a:endParaRPr lang="en-ZA" dirty="0" smtClean="0"/>
          </a:p>
          <a:p>
            <a:r>
              <a:rPr lang="en-ZA" dirty="0" smtClean="0">
                <a:hlinkClick r:id="rId3"/>
              </a:rPr>
              <a:t>Search Assessments</a:t>
            </a:r>
            <a:endParaRPr lang="en-ZA" dirty="0" smtClean="0"/>
          </a:p>
          <a:p>
            <a:r>
              <a:rPr lang="en-ZA" dirty="0" smtClean="0">
                <a:hlinkClick r:id="rId4"/>
              </a:rPr>
              <a:t>Modify Assessments</a:t>
            </a:r>
            <a:endParaRPr lang="en-ZA" dirty="0" smtClean="0"/>
          </a:p>
          <a:p>
            <a:r>
              <a:rPr lang="en-ZA" dirty="0" smtClean="0">
                <a:hlinkClick r:id="rId5"/>
              </a:rPr>
              <a:t>Copy traits from other Assessments</a:t>
            </a:r>
            <a:endParaRPr lang="en-ZA" dirty="0" smtClean="0"/>
          </a:p>
          <a:p>
            <a:r>
              <a:rPr lang="en-ZA" dirty="0" smtClean="0">
                <a:hlinkClick r:id="rId6"/>
              </a:rPr>
              <a:t>Create an Assessment from Scratch</a:t>
            </a:r>
            <a:endParaRPr lang="en-ZA" dirty="0" smtClean="0"/>
          </a:p>
          <a:p>
            <a:r>
              <a:rPr lang="en-ZA" dirty="0" smtClean="0">
                <a:hlinkClick r:id="rId7"/>
              </a:rPr>
              <a:t>Manage your Personal Library</a:t>
            </a:r>
            <a:endParaRPr lang="en-ZA" dirty="0" smtClean="0"/>
          </a:p>
          <a:p>
            <a:r>
              <a:rPr lang="en-ZA" dirty="0" smtClean="0">
                <a:hlinkClick r:id="rId8"/>
              </a:rPr>
              <a:t>Export Assessments</a:t>
            </a:r>
            <a:endParaRPr lang="en-ZA" dirty="0"/>
          </a:p>
        </p:txBody>
      </p:sp>
    </p:spTree>
    <p:extLst>
      <p:ext uri="{BB962C8B-B14F-4D97-AF65-F5344CB8AC3E}">
        <p14:creationId xmlns:p14="http://schemas.microsoft.com/office/powerpoint/2010/main" val="2851567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Libraries</a:t>
            </a:r>
            <a:endParaRPr lang="en-ZA" dirty="0"/>
          </a:p>
        </p:txBody>
      </p:sp>
      <p:sp>
        <p:nvSpPr>
          <p:cNvPr id="3" name="Content Placeholder 2"/>
          <p:cNvSpPr>
            <a:spLocks noGrp="1"/>
          </p:cNvSpPr>
          <p:nvPr>
            <p:ph idx="1"/>
          </p:nvPr>
        </p:nvSpPr>
        <p:spPr/>
        <p:txBody>
          <a:bodyPr/>
          <a:lstStyle/>
          <a:p>
            <a:r>
              <a:rPr lang="en-ZA" dirty="0" smtClean="0"/>
              <a:t>Personal </a:t>
            </a:r>
            <a:r>
              <a:rPr lang="en-ZA" dirty="0" smtClean="0"/>
              <a:t>Library</a:t>
            </a:r>
          </a:p>
          <a:p>
            <a:pPr lvl="1"/>
            <a:r>
              <a:rPr lang="en-ZA" dirty="0" smtClean="0"/>
              <a:t>Your own tools that you have saved, modified or created</a:t>
            </a:r>
            <a:endParaRPr lang="en-ZA" dirty="0" smtClean="0"/>
          </a:p>
          <a:p>
            <a:r>
              <a:rPr lang="en-ZA" dirty="0" smtClean="0"/>
              <a:t>Assessment </a:t>
            </a:r>
            <a:r>
              <a:rPr lang="en-ZA" dirty="0" smtClean="0"/>
              <a:t>Library</a:t>
            </a:r>
          </a:p>
          <a:p>
            <a:pPr lvl="1"/>
            <a:r>
              <a:rPr lang="en-ZA" dirty="0" smtClean="0"/>
              <a:t>A large number of tools that have been created and from which you can select tools that you like</a:t>
            </a:r>
            <a:endParaRPr lang="en-ZA" dirty="0" smtClean="0"/>
          </a:p>
          <a:p>
            <a:endParaRPr lang="en-ZA" dirty="0"/>
          </a:p>
        </p:txBody>
      </p:sp>
    </p:spTree>
    <p:extLst>
      <p:ext uri="{BB962C8B-B14F-4D97-AF65-F5344CB8AC3E}">
        <p14:creationId xmlns:p14="http://schemas.microsoft.com/office/powerpoint/2010/main" val="9923935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Now do it!</a:t>
            </a:r>
            <a:endParaRPr lang="en-ZA" dirty="0"/>
          </a:p>
        </p:txBody>
      </p:sp>
      <p:sp>
        <p:nvSpPr>
          <p:cNvPr id="3" name="Content Placeholder 2"/>
          <p:cNvSpPr>
            <a:spLocks noGrp="1"/>
          </p:cNvSpPr>
          <p:nvPr>
            <p:ph idx="1"/>
          </p:nvPr>
        </p:nvSpPr>
        <p:spPr/>
        <p:txBody>
          <a:bodyPr>
            <a:normAutofit fontScale="92500"/>
          </a:bodyPr>
          <a:lstStyle/>
          <a:p>
            <a:r>
              <a:rPr lang="en-ZA" dirty="0" smtClean="0"/>
              <a:t>Sign in to the WORKSPACE</a:t>
            </a:r>
          </a:p>
          <a:p>
            <a:pPr lvl="1"/>
            <a:r>
              <a:rPr lang="en-ZA" dirty="0" smtClean="0"/>
              <a:t>If you have not yet worked with the Intel tools you will need to REGISTER first but this will take you straight into the workspace – no delay </a:t>
            </a:r>
          </a:p>
          <a:p>
            <a:pPr marL="0" indent="0" algn="ctr">
              <a:buNone/>
            </a:pPr>
            <a:endParaRPr lang="en-ZA" dirty="0" smtClean="0"/>
          </a:p>
          <a:p>
            <a:pPr marL="0" indent="0" algn="ctr">
              <a:buNone/>
            </a:pPr>
            <a:r>
              <a:rPr lang="en-ZA" dirty="0" smtClean="0"/>
              <a:t>OR</a:t>
            </a:r>
          </a:p>
          <a:p>
            <a:r>
              <a:rPr lang="en-ZA" dirty="0" smtClean="0"/>
              <a:t>Use my </a:t>
            </a:r>
            <a:r>
              <a:rPr lang="en-ZA" dirty="0" smtClean="0"/>
              <a:t>login</a:t>
            </a:r>
          </a:p>
          <a:p>
            <a:pPr lvl="1"/>
            <a:r>
              <a:rPr lang="en-ZA" dirty="0" err="1" smtClean="0"/>
              <a:t>snsaconference</a:t>
            </a:r>
            <a:endParaRPr lang="en-ZA" dirty="0" smtClean="0"/>
          </a:p>
          <a:p>
            <a:pPr lvl="1"/>
            <a:r>
              <a:rPr lang="en-ZA" dirty="0" smtClean="0"/>
              <a:t>conference</a:t>
            </a:r>
            <a:endParaRPr lang="en-ZA" dirty="0" smtClean="0"/>
          </a:p>
        </p:txBody>
      </p:sp>
    </p:spTree>
    <p:extLst>
      <p:ext uri="{BB962C8B-B14F-4D97-AF65-F5344CB8AC3E}">
        <p14:creationId xmlns:p14="http://schemas.microsoft.com/office/powerpoint/2010/main" val="512031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Project Scenario</a:t>
            </a:r>
            <a:endParaRPr lang="en-ZA" dirty="0"/>
          </a:p>
        </p:txBody>
      </p:sp>
      <p:sp>
        <p:nvSpPr>
          <p:cNvPr id="3" name="Content Placeholder 2"/>
          <p:cNvSpPr>
            <a:spLocks noGrp="1"/>
          </p:cNvSpPr>
          <p:nvPr>
            <p:ph idx="1"/>
          </p:nvPr>
        </p:nvSpPr>
        <p:spPr/>
        <p:txBody>
          <a:bodyPr>
            <a:normAutofit/>
          </a:bodyPr>
          <a:lstStyle/>
          <a:p>
            <a:pPr marL="0" indent="0" algn="ctr">
              <a:buNone/>
            </a:pPr>
            <a:r>
              <a:rPr lang="en-ZA" sz="3600" dirty="0" smtClean="0"/>
              <a:t>Imagine you have created a project on EXTREME SPORTS</a:t>
            </a:r>
          </a:p>
          <a:p>
            <a:pPr marL="0" indent="0">
              <a:buNone/>
            </a:pPr>
            <a:r>
              <a:rPr lang="en-ZA" dirty="0" smtClean="0"/>
              <a:t>The class brainstorms a list of Extreme Sports and uses a Ranking List to put them in order from MOST extreme to LEAST extreme</a:t>
            </a:r>
          </a:p>
          <a:p>
            <a:pPr marL="0" indent="0">
              <a:buNone/>
            </a:pPr>
            <a:r>
              <a:rPr lang="en-ZA" dirty="0" smtClean="0"/>
              <a:t>A question is posed “Does Extreme Sport = Extreme Madness?”</a:t>
            </a:r>
          </a:p>
        </p:txBody>
      </p:sp>
    </p:spTree>
    <p:extLst>
      <p:ext uri="{BB962C8B-B14F-4D97-AF65-F5344CB8AC3E}">
        <p14:creationId xmlns:p14="http://schemas.microsoft.com/office/powerpoint/2010/main" val="819375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pPr marL="0" indent="0">
              <a:buNone/>
            </a:pPr>
            <a:r>
              <a:rPr lang="en-ZA" dirty="0" smtClean="0"/>
              <a:t>Learners work in groups to research a different sport per group</a:t>
            </a:r>
          </a:p>
          <a:p>
            <a:pPr lvl="1"/>
            <a:r>
              <a:rPr lang="en-ZA" dirty="0" smtClean="0"/>
              <a:t>Interviews,  internet research, </a:t>
            </a:r>
            <a:r>
              <a:rPr lang="en-ZA" dirty="0" smtClean="0"/>
              <a:t>print media, videos and movies,  </a:t>
            </a:r>
            <a:r>
              <a:rPr lang="en-ZA" dirty="0" err="1" smtClean="0"/>
              <a:t>etc</a:t>
            </a:r>
            <a:r>
              <a:rPr lang="en-ZA" dirty="0" smtClean="0"/>
              <a:t> </a:t>
            </a:r>
          </a:p>
          <a:p>
            <a:pPr marL="0" indent="0">
              <a:buNone/>
            </a:pPr>
            <a:r>
              <a:rPr lang="en-ZA" dirty="0" smtClean="0"/>
              <a:t>They record their data in a WIKI</a:t>
            </a:r>
          </a:p>
          <a:p>
            <a:pPr lvl="1"/>
            <a:r>
              <a:rPr lang="en-ZA" dirty="0" smtClean="0"/>
              <a:t>Group members divide the questions amongst themselves and comment on one </a:t>
            </a:r>
            <a:r>
              <a:rPr lang="en-ZA" dirty="0" err="1" smtClean="0"/>
              <a:t>anothers</a:t>
            </a:r>
            <a:r>
              <a:rPr lang="en-ZA" dirty="0" smtClean="0"/>
              <a:t>’ research</a:t>
            </a:r>
          </a:p>
          <a:p>
            <a:pPr lvl="1"/>
            <a:endParaRPr lang="en-ZA" dirty="0" smtClean="0"/>
          </a:p>
          <a:p>
            <a:pPr marL="0" indent="0">
              <a:buNone/>
            </a:pPr>
            <a:endParaRPr lang="en-ZA" dirty="0"/>
          </a:p>
        </p:txBody>
      </p:sp>
    </p:spTree>
    <p:extLst>
      <p:ext uri="{BB962C8B-B14F-4D97-AF65-F5344CB8AC3E}">
        <p14:creationId xmlns:p14="http://schemas.microsoft.com/office/powerpoint/2010/main" val="433029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412776"/>
            <a:ext cx="6777317" cy="4419853"/>
          </a:xfrm>
        </p:spPr>
        <p:txBody>
          <a:bodyPr/>
          <a:lstStyle/>
          <a:p>
            <a:pPr marL="0" indent="0">
              <a:buNone/>
            </a:pPr>
            <a:r>
              <a:rPr lang="en-ZA" dirty="0" smtClean="0"/>
              <a:t>They answer the Focus Question (targeting Higher Order Thinking) in an essay format</a:t>
            </a:r>
          </a:p>
          <a:p>
            <a:pPr lvl="1"/>
            <a:r>
              <a:rPr lang="en-ZA" dirty="0" smtClean="0"/>
              <a:t>Individual assessment</a:t>
            </a:r>
          </a:p>
          <a:p>
            <a:pPr marL="0" indent="0">
              <a:buNone/>
            </a:pPr>
            <a:r>
              <a:rPr lang="en-ZA" dirty="0" smtClean="0"/>
              <a:t>They develop their own Extreme Sport in their groups</a:t>
            </a:r>
          </a:p>
          <a:p>
            <a:pPr lvl="1"/>
            <a:r>
              <a:rPr lang="en-ZA" dirty="0" smtClean="0"/>
              <a:t>Given some basic materials, they design a sport and then do it</a:t>
            </a:r>
          </a:p>
          <a:p>
            <a:pPr lvl="1"/>
            <a:r>
              <a:rPr lang="en-ZA" dirty="0" smtClean="0"/>
              <a:t>Develop safety regulations and a “how to” chart</a:t>
            </a:r>
            <a:endParaRPr lang="en-ZA" dirty="0"/>
          </a:p>
        </p:txBody>
      </p:sp>
    </p:spTree>
    <p:extLst>
      <p:ext uri="{BB962C8B-B14F-4D97-AF65-F5344CB8AC3E}">
        <p14:creationId xmlns:p14="http://schemas.microsoft.com/office/powerpoint/2010/main" val="333139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Develop Assessment Tools</a:t>
            </a:r>
            <a:endParaRPr lang="en-ZA" dirty="0"/>
          </a:p>
        </p:txBody>
      </p:sp>
      <p:sp>
        <p:nvSpPr>
          <p:cNvPr id="3" name="Content Placeholder 2"/>
          <p:cNvSpPr>
            <a:spLocks noGrp="1"/>
          </p:cNvSpPr>
          <p:nvPr>
            <p:ph idx="1"/>
          </p:nvPr>
        </p:nvSpPr>
        <p:spPr/>
        <p:txBody>
          <a:bodyPr>
            <a:normAutofit/>
          </a:bodyPr>
          <a:lstStyle/>
          <a:p>
            <a:r>
              <a:rPr lang="en-ZA" dirty="0" smtClean="0"/>
              <a:t>BEFORE </a:t>
            </a:r>
          </a:p>
          <a:p>
            <a:pPr lvl="1"/>
            <a:r>
              <a:rPr lang="en-ZA" dirty="0" smtClean="0"/>
              <a:t>Assessment to GAUGE NEEDS</a:t>
            </a:r>
          </a:p>
          <a:p>
            <a:r>
              <a:rPr lang="en-ZA" dirty="0" smtClean="0"/>
              <a:t>DURING</a:t>
            </a:r>
          </a:p>
          <a:p>
            <a:pPr lvl="1"/>
            <a:r>
              <a:rPr lang="en-ZA" dirty="0" smtClean="0"/>
              <a:t>Group Collaboration</a:t>
            </a:r>
          </a:p>
          <a:p>
            <a:pPr lvl="1"/>
            <a:r>
              <a:rPr lang="en-ZA" dirty="0" smtClean="0"/>
              <a:t>Wiki Checklist</a:t>
            </a:r>
          </a:p>
          <a:p>
            <a:r>
              <a:rPr lang="en-ZA" dirty="0" smtClean="0"/>
              <a:t>AFTER</a:t>
            </a:r>
          </a:p>
          <a:p>
            <a:pPr lvl="1"/>
            <a:r>
              <a:rPr lang="en-ZA" dirty="0" smtClean="0"/>
              <a:t>Assessment of Essay</a:t>
            </a:r>
          </a:p>
          <a:p>
            <a:pPr lvl="1"/>
            <a:r>
              <a:rPr lang="en-ZA" dirty="0" smtClean="0"/>
              <a:t>Assessment of Performance</a:t>
            </a:r>
            <a:endParaRPr lang="en-ZA" dirty="0" smtClean="0"/>
          </a:p>
          <a:p>
            <a:endParaRPr lang="en-ZA" dirty="0"/>
          </a:p>
        </p:txBody>
      </p:sp>
    </p:spTree>
    <p:extLst>
      <p:ext uri="{BB962C8B-B14F-4D97-AF65-F5344CB8AC3E}">
        <p14:creationId xmlns:p14="http://schemas.microsoft.com/office/powerpoint/2010/main" val="3992993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dirty="0" smtClean="0"/>
              <a:t>Select one or more Assessments to create and then follow the steps</a:t>
            </a:r>
          </a:p>
          <a:p>
            <a:pPr marL="525780" indent="-457200">
              <a:buFont typeface="+mj-lt"/>
              <a:buAutoNum type="arabicPeriod"/>
            </a:pPr>
            <a:r>
              <a:rPr lang="en-ZA" dirty="0" smtClean="0"/>
              <a:t>BROWSE</a:t>
            </a:r>
          </a:p>
          <a:p>
            <a:pPr marL="525780" indent="-457200">
              <a:buFont typeface="+mj-lt"/>
              <a:buAutoNum type="arabicPeriod"/>
            </a:pPr>
            <a:r>
              <a:rPr lang="en-ZA" dirty="0" smtClean="0"/>
              <a:t>SEARCH</a:t>
            </a:r>
          </a:p>
          <a:p>
            <a:pPr marL="525780" indent="-457200">
              <a:buFont typeface="+mj-lt"/>
              <a:buAutoNum type="arabicPeriod"/>
            </a:pPr>
            <a:r>
              <a:rPr lang="en-ZA" dirty="0" smtClean="0"/>
              <a:t>MODIFY</a:t>
            </a:r>
          </a:p>
          <a:p>
            <a:pPr marL="525780" indent="-457200">
              <a:buFont typeface="+mj-lt"/>
              <a:buAutoNum type="arabicPeriod"/>
            </a:pPr>
            <a:r>
              <a:rPr lang="en-ZA" dirty="0" smtClean="0"/>
              <a:t>SAVE</a:t>
            </a:r>
            <a:endParaRPr lang="en-ZA" dirty="0"/>
          </a:p>
        </p:txBody>
      </p:sp>
    </p:spTree>
    <p:extLst>
      <p:ext uri="{BB962C8B-B14F-4D97-AF65-F5344CB8AC3E}">
        <p14:creationId xmlns:p14="http://schemas.microsoft.com/office/powerpoint/2010/main" val="1188407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Learn More</a:t>
            </a:r>
            <a:endParaRPr lang="en-ZA" dirty="0"/>
          </a:p>
        </p:txBody>
      </p:sp>
      <p:sp>
        <p:nvSpPr>
          <p:cNvPr id="3" name="Content Placeholder 2"/>
          <p:cNvSpPr>
            <a:spLocks noGrp="1"/>
          </p:cNvSpPr>
          <p:nvPr>
            <p:ph idx="1"/>
          </p:nvPr>
        </p:nvSpPr>
        <p:spPr/>
        <p:txBody>
          <a:bodyPr/>
          <a:lstStyle/>
          <a:p>
            <a:r>
              <a:rPr lang="en-ZA" dirty="0" smtClean="0"/>
              <a:t>Do the Tutorial under TRY IT</a:t>
            </a:r>
          </a:p>
          <a:p>
            <a:r>
              <a:rPr lang="en-ZA" dirty="0" smtClean="0"/>
              <a:t>Watch the WEBINAR on Assessing Projects</a:t>
            </a:r>
          </a:p>
          <a:p>
            <a:endParaRPr lang="en-ZA" dirty="0"/>
          </a:p>
        </p:txBody>
      </p:sp>
    </p:spTree>
    <p:extLst>
      <p:ext uri="{BB962C8B-B14F-4D97-AF65-F5344CB8AC3E}">
        <p14:creationId xmlns:p14="http://schemas.microsoft.com/office/powerpoint/2010/main" val="6916690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626</TotalTime>
  <Words>545</Words>
  <Application>Microsoft Office PowerPoint</Application>
  <PresentationFormat>On-screen Show (4:3)</PresentationFormat>
  <Paragraphs>88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Austin</vt:lpstr>
      <vt:lpstr>Assessing Projects </vt:lpstr>
      <vt:lpstr>Assessment in 21st century Classrooms</vt:lpstr>
      <vt:lpstr>PowerPoint Presentation</vt:lpstr>
      <vt:lpstr>PowerPoint Presentation</vt:lpstr>
      <vt:lpstr>Formative Assessments</vt:lpstr>
      <vt:lpstr>PowerPoint Presentation</vt:lpstr>
      <vt:lpstr>Summative Assessments</vt:lpstr>
      <vt:lpstr>PowerPoint Presentation</vt:lpstr>
      <vt:lpstr>Purposes of Assessment</vt:lpstr>
      <vt:lpstr>The Intel Assessment Tool</vt:lpstr>
      <vt:lpstr>PowerPoint Presentation</vt:lpstr>
      <vt:lpstr>A brief look at it</vt:lpstr>
      <vt:lpstr>Steps to working with the Tool</vt:lpstr>
      <vt:lpstr>Libraries</vt:lpstr>
      <vt:lpstr>Now do it!</vt:lpstr>
      <vt:lpstr>The Project Scenario</vt:lpstr>
      <vt:lpstr>PowerPoint Presentation</vt:lpstr>
      <vt:lpstr>PowerPoint Presentation</vt:lpstr>
      <vt:lpstr>Develop Assessment Tools</vt:lpstr>
      <vt:lpstr>PowerPoint Presentation</vt:lpstr>
      <vt:lpstr>Learn More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 Avery</dc:creator>
  <cp:lastModifiedBy>Deb Avery</cp:lastModifiedBy>
  <cp:revision>6</cp:revision>
  <dcterms:created xsi:type="dcterms:W3CDTF">2011-07-04T06:38:15Z</dcterms:created>
  <dcterms:modified xsi:type="dcterms:W3CDTF">2011-07-05T04:38:20Z</dcterms:modified>
</cp:coreProperties>
</file>