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4"/>
  </p:sldMasterIdLst>
  <p:notesMasterIdLst>
    <p:notesMasterId r:id="rId21"/>
  </p:notesMasterIdLst>
  <p:handoutMasterIdLst>
    <p:handoutMasterId r:id="rId22"/>
  </p:handoutMasterIdLst>
  <p:sldIdLst>
    <p:sldId id="256" r:id="rId5"/>
    <p:sldId id="301" r:id="rId6"/>
    <p:sldId id="312" r:id="rId7"/>
    <p:sldId id="313" r:id="rId8"/>
    <p:sldId id="314" r:id="rId9"/>
    <p:sldId id="315" r:id="rId10"/>
    <p:sldId id="320" r:id="rId11"/>
    <p:sldId id="337" r:id="rId12"/>
    <p:sldId id="326" r:id="rId13"/>
    <p:sldId id="335" r:id="rId14"/>
    <p:sldId id="327" r:id="rId15"/>
    <p:sldId id="328" r:id="rId16"/>
    <p:sldId id="330" r:id="rId17"/>
    <p:sldId id="329" r:id="rId18"/>
    <p:sldId id="338" r:id="rId19"/>
    <p:sldId id="334" r:id="rId20"/>
  </p:sldIdLst>
  <p:sldSz cx="9144000" cy="6858000" type="screen4x3"/>
  <p:notesSz cx="6870700" cy="96535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2" autoAdjust="0"/>
    <p:restoredTop sz="97774" autoAdjust="0"/>
  </p:normalViewPr>
  <p:slideViewPr>
    <p:cSldViewPr>
      <p:cViewPr>
        <p:scale>
          <a:sx n="70" d="100"/>
          <a:sy n="70" d="100"/>
        </p:scale>
        <p:origin x="-1386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77508" cy="482155"/>
          </a:xfrm>
          <a:prstGeom prst="rect">
            <a:avLst/>
          </a:prstGeom>
        </p:spPr>
        <p:txBody>
          <a:bodyPr vert="horz" lIns="87197" tIns="43599" rIns="87197" bIns="43599" rtlCol="0"/>
          <a:lstStyle>
            <a:lvl1pPr algn="l">
              <a:defRPr sz="11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1656" y="2"/>
            <a:ext cx="2977508" cy="482155"/>
          </a:xfrm>
          <a:prstGeom prst="rect">
            <a:avLst/>
          </a:prstGeom>
        </p:spPr>
        <p:txBody>
          <a:bodyPr vert="horz" lIns="87197" tIns="43599" rIns="87197" bIns="43599" rtlCol="0"/>
          <a:lstStyle>
            <a:lvl1pPr algn="r">
              <a:defRPr sz="1100"/>
            </a:lvl1pPr>
          </a:lstStyle>
          <a:p>
            <a:fld id="{145E9C69-4FE6-4109-A513-74695A60960B}" type="datetimeFigureOut">
              <a:rPr lang="en-US" smtClean="0"/>
              <a:pPr/>
              <a:t>7/9/2011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69936"/>
            <a:ext cx="2977508" cy="482155"/>
          </a:xfrm>
          <a:prstGeom prst="rect">
            <a:avLst/>
          </a:prstGeom>
        </p:spPr>
        <p:txBody>
          <a:bodyPr vert="horz" lIns="87197" tIns="43599" rIns="87197" bIns="43599" rtlCol="0" anchor="b"/>
          <a:lstStyle>
            <a:lvl1pPr algn="l">
              <a:defRPr sz="11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1656" y="9169936"/>
            <a:ext cx="2977508" cy="482155"/>
          </a:xfrm>
          <a:prstGeom prst="rect">
            <a:avLst/>
          </a:prstGeom>
        </p:spPr>
        <p:txBody>
          <a:bodyPr vert="horz" lIns="87197" tIns="43599" rIns="87197" bIns="43599" rtlCol="0" anchor="b"/>
          <a:lstStyle>
            <a:lvl1pPr algn="r">
              <a:defRPr sz="1100"/>
            </a:lvl1pPr>
          </a:lstStyle>
          <a:p>
            <a:fld id="{F75ACF4D-68A0-4504-A8CC-38D9F7B35FA9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2366541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7303" cy="482680"/>
          </a:xfrm>
          <a:prstGeom prst="rect">
            <a:avLst/>
          </a:prstGeom>
        </p:spPr>
        <p:txBody>
          <a:bodyPr vert="horz" lIns="94452" tIns="47226" rIns="94452" bIns="4722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1808" y="0"/>
            <a:ext cx="2977303" cy="482680"/>
          </a:xfrm>
          <a:prstGeom prst="rect">
            <a:avLst/>
          </a:prstGeom>
        </p:spPr>
        <p:txBody>
          <a:bodyPr vert="horz" lIns="94452" tIns="47226" rIns="94452" bIns="47226" rtlCol="0"/>
          <a:lstStyle>
            <a:lvl1pPr algn="r">
              <a:defRPr sz="1200"/>
            </a:lvl1pPr>
          </a:lstStyle>
          <a:p>
            <a:fld id="{9D215599-8599-4ECC-8CBA-387C73086900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3938" y="725488"/>
            <a:ext cx="4822825" cy="36179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452" tIns="47226" rIns="94452" bIns="472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070" y="4585455"/>
            <a:ext cx="5496560" cy="4344115"/>
          </a:xfrm>
          <a:prstGeom prst="rect">
            <a:avLst/>
          </a:prstGeom>
        </p:spPr>
        <p:txBody>
          <a:bodyPr vert="horz" lIns="94452" tIns="47226" rIns="94452" bIns="4722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69233"/>
            <a:ext cx="2977303" cy="482680"/>
          </a:xfrm>
          <a:prstGeom prst="rect">
            <a:avLst/>
          </a:prstGeom>
        </p:spPr>
        <p:txBody>
          <a:bodyPr vert="horz" lIns="94452" tIns="47226" rIns="94452" bIns="4722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1808" y="9169233"/>
            <a:ext cx="2977303" cy="482680"/>
          </a:xfrm>
          <a:prstGeom prst="rect">
            <a:avLst/>
          </a:prstGeom>
        </p:spPr>
        <p:txBody>
          <a:bodyPr vert="horz" lIns="94452" tIns="47226" rIns="94452" bIns="47226" rtlCol="0" anchor="b"/>
          <a:lstStyle>
            <a:lvl1pPr algn="r">
              <a:defRPr sz="1200"/>
            </a:lvl1pPr>
          </a:lstStyle>
          <a:p>
            <a:fld id="{FC808CFD-BF12-4DF1-8CD9-407D8BFAC1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8921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08CFD-BF12-4DF1-8CD9-407D8BFAC15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08CFD-BF12-4DF1-8CD9-407D8BFAC15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08CFD-BF12-4DF1-8CD9-407D8BFAC15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08CFD-BF12-4DF1-8CD9-407D8BFAC15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36130" indent="-236130" defTabSz="944520">
              <a:defRPr/>
            </a:pPr>
            <a:endParaRPr lang="en-US" dirty="0" smtClean="0"/>
          </a:p>
          <a:p>
            <a:pPr marL="236130" indent="-236130" defTabSz="944520">
              <a:buFontTx/>
              <a:buAutoNum type="arabicPeriod"/>
              <a:defRPr/>
            </a:pPr>
            <a:endParaRPr lang="en-US" dirty="0" smtClean="0"/>
          </a:p>
          <a:p>
            <a:pPr marL="236130" indent="-236130" defTabSz="944520"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08CFD-BF12-4DF1-8CD9-407D8BFAC15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08CFD-BF12-4DF1-8CD9-407D8BFAC15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36130" indent="-236130">
              <a:buAutoNum type="arabicPeriod"/>
            </a:pPr>
            <a:endParaRPr lang="en-ZA" baseline="0" dirty="0" smtClean="0"/>
          </a:p>
          <a:p>
            <a:pPr marL="236130" indent="-236130">
              <a:buAutoNum type="arabicPeriod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08CFD-BF12-4DF1-8CD9-407D8BFAC15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36130" indent="-236130">
              <a:buAutoNum type="arabicPeriod"/>
            </a:pPr>
            <a:endParaRPr lang="en-ZA" baseline="0" dirty="0" smtClean="0"/>
          </a:p>
          <a:p>
            <a:pPr marL="236130" indent="-236130">
              <a:buAutoNum type="arabicPeriod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08CFD-BF12-4DF1-8CD9-407D8BFAC15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36130" indent="-236130" defTabSz="944520">
              <a:defRPr/>
            </a:pPr>
            <a:endParaRPr lang="en-ZA" dirty="0" smtClean="0"/>
          </a:p>
          <a:p>
            <a:pPr marL="236130" indent="-236130">
              <a:buAutoNum type="arabicPeriod"/>
            </a:pPr>
            <a:endParaRPr lang="en-US" dirty="0" smtClean="0"/>
          </a:p>
          <a:p>
            <a:pPr marL="236130" indent="-236130">
              <a:buAutoNum type="arabicPeriod"/>
            </a:pPr>
            <a:endParaRPr lang="en-ZA" dirty="0" smtClean="0"/>
          </a:p>
          <a:p>
            <a:pPr marL="236130" indent="-236130">
              <a:buAutoNum type="arabicPeriod"/>
            </a:pPr>
            <a:endParaRPr lang="en-ZA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08CFD-BF12-4DF1-8CD9-407D8BFAC15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08CFD-BF12-4DF1-8CD9-407D8BFAC15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36130" indent="-236130" defTabSz="944520">
              <a:defRPr/>
            </a:pPr>
            <a:endParaRPr lang="en-ZA" dirty="0" smtClean="0"/>
          </a:p>
          <a:p>
            <a:pPr marL="236130" indent="-236130">
              <a:buAutoNum type="arabicPeriod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08CFD-BF12-4DF1-8CD9-407D8BFAC15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08CFD-BF12-4DF1-8CD9-407D8BFAC15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08CFD-BF12-4DF1-8CD9-407D8BFAC15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08CFD-BF12-4DF1-8CD9-407D8BFAC15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9DEC3F-748B-42EB-8677-D7B07168EE9C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E281F8-4E3D-4EDB-BB3C-BD77A9DCE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9DEC3F-748B-42EB-8677-D7B07168EE9C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E281F8-4E3D-4EDB-BB3C-BD77A9DCE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9DEC3F-748B-42EB-8677-D7B07168EE9C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E281F8-4E3D-4EDB-BB3C-BD77A9DCE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9DEC3F-748B-42EB-8677-D7B07168EE9C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E281F8-4E3D-4EDB-BB3C-BD77A9DCE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9DEC3F-748B-42EB-8677-D7B07168EE9C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E281F8-4E3D-4EDB-BB3C-BD77A9DCE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9DEC3F-748B-42EB-8677-D7B07168EE9C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E281F8-4E3D-4EDB-BB3C-BD77A9DCE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9DEC3F-748B-42EB-8677-D7B07168EE9C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E281F8-4E3D-4EDB-BB3C-BD77A9DCE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9DEC3F-748B-42EB-8677-D7B07168EE9C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E281F8-4E3D-4EDB-BB3C-BD77A9DCE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9DEC3F-748B-42EB-8677-D7B07168EE9C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E281F8-4E3D-4EDB-BB3C-BD77A9DCE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9DEC3F-748B-42EB-8677-D7B07168EE9C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E281F8-4E3D-4EDB-BB3C-BD77A9DCE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9DEC3F-748B-42EB-8677-D7B07168EE9C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E281F8-4E3D-4EDB-BB3C-BD77A9DCE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://africa.partnersinlearningnetwork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hyperlink" Target="http://www.facebook.com/pages/Partners-in-Learning-Network-Africa/139543289420280?ref=sg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v-angels@microsoft.com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frica.partnersinlearningnetwork.com/" TargetMode="External"/><Relationship Id="rId5" Type="http://schemas.openxmlformats.org/officeDocument/2006/relationships/image" Target="../media/image3.png"/><Relationship Id="rId4" Type="http://schemas.openxmlformats.org/officeDocument/2006/relationships/hyperlink" Target="mailto:v-vingob@microsoft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User Guide_bgfro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599" y="5410200"/>
            <a:ext cx="578823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b="1" dirty="0" smtClean="0">
                <a:hlinkClick r:id="rId4"/>
              </a:rPr>
              <a:t>http://africa.partnersinlearningnetwork.com</a:t>
            </a:r>
            <a:endParaRPr lang="en-ZA" sz="2000" b="1" dirty="0" smtClean="0"/>
          </a:p>
          <a:p>
            <a:endParaRPr lang="en-Z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5943600"/>
            <a:ext cx="2438400" cy="7479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19400" y="1295400"/>
            <a:ext cx="336451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Partners</a:t>
            </a:r>
            <a:endParaRPr lang="en-ZA" sz="6000" dirty="0"/>
          </a:p>
        </p:txBody>
      </p:sp>
      <p:sp>
        <p:nvSpPr>
          <p:cNvPr id="12" name="TextBox 11"/>
          <p:cNvSpPr txBox="1"/>
          <p:nvPr/>
        </p:nvSpPr>
        <p:spPr>
          <a:xfrm>
            <a:off x="2667000" y="1956375"/>
            <a:ext cx="7248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in</a:t>
            </a:r>
            <a:endParaRPr lang="en-ZA" sz="4400" dirty="0"/>
          </a:p>
        </p:txBody>
      </p:sp>
      <p:sp>
        <p:nvSpPr>
          <p:cNvPr id="13" name="TextBox 12"/>
          <p:cNvSpPr txBox="1"/>
          <p:nvPr/>
        </p:nvSpPr>
        <p:spPr>
          <a:xfrm>
            <a:off x="3270663" y="1905000"/>
            <a:ext cx="549233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LEARNING</a:t>
            </a:r>
            <a:endParaRPr lang="en-ZA" sz="8000" dirty="0"/>
          </a:p>
        </p:txBody>
      </p:sp>
      <p:sp>
        <p:nvSpPr>
          <p:cNvPr id="14" name="TextBox 13"/>
          <p:cNvSpPr txBox="1"/>
          <p:nvPr/>
        </p:nvSpPr>
        <p:spPr>
          <a:xfrm>
            <a:off x="4724400" y="2870775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Network</a:t>
            </a:r>
            <a:endParaRPr lang="en-ZA" sz="4400" dirty="0"/>
          </a:p>
        </p:txBody>
      </p:sp>
      <p:sp>
        <p:nvSpPr>
          <p:cNvPr id="15" name="TextBox 14"/>
          <p:cNvSpPr txBox="1"/>
          <p:nvPr/>
        </p:nvSpPr>
        <p:spPr>
          <a:xfrm>
            <a:off x="6400800" y="3480375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Africa</a:t>
            </a:r>
            <a:endParaRPr lang="en-ZA" sz="3200" dirty="0"/>
          </a:p>
        </p:txBody>
      </p:sp>
      <p:pic>
        <p:nvPicPr>
          <p:cNvPr id="10" name="Picture 2" descr="Microsoft logo and tagline"/>
          <p:cNvPicPr>
            <a:picLocks noChangeAspect="1" noChangeArrowheads="1"/>
          </p:cNvPicPr>
          <p:nvPr/>
        </p:nvPicPr>
        <p:blipFill>
          <a:blip r:embed="rId6" cstate="screen">
            <a:lum bright="-100000"/>
          </a:blip>
          <a:srcRect/>
          <a:stretch>
            <a:fillRect/>
          </a:stretch>
        </p:blipFill>
        <p:spPr bwMode="black">
          <a:xfrm>
            <a:off x="6781800" y="317528"/>
            <a:ext cx="2057400" cy="444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ser Guide_bgpg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95600"/>
            <a:ext cx="8229600" cy="33528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ZA" sz="18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</a:t>
            </a:r>
          </a:p>
          <a:p>
            <a:pPr marL="627063" lvl="1" indent="-227013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ZA" sz="18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Create or join communities &amp; discussions</a:t>
            </a:r>
          </a:p>
          <a:p>
            <a:pPr marL="627063" lvl="1" indent="-227013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ZA" sz="18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Find lesson plans, VCT’s, activities, &amp; share your </a:t>
            </a:r>
          </a:p>
          <a:p>
            <a:pPr marL="627063" lvl="1" indent="-227013">
              <a:spcBef>
                <a:spcPts val="0"/>
              </a:spcBef>
              <a:buNone/>
            </a:pPr>
            <a:r>
              <a:rPr lang="en-ZA" sz="18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	own resources.</a:t>
            </a:r>
          </a:p>
          <a:p>
            <a:pPr marL="627063" lvl="1" indent="-227013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ZA" sz="18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Access free tools &amp; learning programs for your </a:t>
            </a:r>
          </a:p>
          <a:p>
            <a:pPr marL="627063" lvl="1" indent="-227013">
              <a:spcBef>
                <a:spcPts val="0"/>
              </a:spcBef>
              <a:buNone/>
            </a:pPr>
            <a:r>
              <a:rPr lang="en-ZA" sz="18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	class and school.</a:t>
            </a:r>
          </a:p>
          <a:p>
            <a:pPr marL="627063" lvl="1" indent="-227013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ZA" sz="18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Collaborate with likeminded colleagues &amp; improve </a:t>
            </a:r>
          </a:p>
          <a:p>
            <a:pPr marL="627063" lvl="1" indent="-227013">
              <a:spcBef>
                <a:spcPts val="0"/>
              </a:spcBef>
              <a:buNone/>
            </a:pPr>
            <a:r>
              <a:rPr lang="en-ZA" sz="18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	education across Africa and globally.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ZA" sz="1800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228600"/>
            <a:ext cx="2156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Partners</a:t>
            </a:r>
            <a:endParaRPr lang="en-ZA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" y="558225"/>
            <a:ext cx="5886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in</a:t>
            </a:r>
            <a:endParaRPr lang="en-ZA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990600" y="600670"/>
            <a:ext cx="3815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LEARNING</a:t>
            </a:r>
            <a:endParaRPr lang="en-ZA" sz="5400" dirty="0"/>
          </a:p>
        </p:txBody>
      </p:sp>
      <p:sp>
        <p:nvSpPr>
          <p:cNvPr id="14" name="TextBox 13"/>
          <p:cNvSpPr txBox="1"/>
          <p:nvPr/>
        </p:nvSpPr>
        <p:spPr>
          <a:xfrm>
            <a:off x="4572000" y="4572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Network</a:t>
            </a:r>
            <a:endParaRPr lang="en-ZA" sz="4400" dirty="0"/>
          </a:p>
        </p:txBody>
      </p:sp>
      <p:sp>
        <p:nvSpPr>
          <p:cNvPr id="15" name="TextBox 14"/>
          <p:cNvSpPr txBox="1"/>
          <p:nvPr/>
        </p:nvSpPr>
        <p:spPr>
          <a:xfrm>
            <a:off x="6400800" y="939225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(Africa)</a:t>
            </a:r>
            <a:endParaRPr lang="en-ZA" sz="3200" dirty="0"/>
          </a:p>
        </p:txBody>
      </p:sp>
      <p:sp>
        <p:nvSpPr>
          <p:cNvPr id="16" name="Round Single Corner Rectangle 15"/>
          <p:cNvSpPr/>
          <p:nvPr/>
        </p:nvSpPr>
        <p:spPr>
          <a:xfrm>
            <a:off x="3392193" y="1905000"/>
            <a:ext cx="3161007" cy="830997"/>
          </a:xfrm>
          <a:prstGeom prst="round1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ZA" sz="2400" b="1" dirty="0" err="1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PiL</a:t>
            </a:r>
            <a:r>
              <a:rPr lang="en-ZA" sz="2400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Network (Africa)</a:t>
            </a:r>
          </a:p>
          <a:p>
            <a:pPr algn="ctr"/>
            <a:r>
              <a:rPr lang="en-ZA" sz="2400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allows you to: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User Guide_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37" r="11860" b="11253"/>
          <a:stretch/>
        </p:blipFill>
        <p:spPr bwMode="auto">
          <a:xfrm>
            <a:off x="1600200" y="1938878"/>
            <a:ext cx="6324600" cy="4538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>
          <a:xfrm>
            <a:off x="2378765" y="2015078"/>
            <a:ext cx="288235" cy="28823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1</a:t>
            </a:r>
            <a:endParaRPr lang="en-ZA" dirty="0"/>
          </a:p>
        </p:txBody>
      </p:sp>
      <p:sp>
        <p:nvSpPr>
          <p:cNvPr id="8" name="Oval 7"/>
          <p:cNvSpPr/>
          <p:nvPr/>
        </p:nvSpPr>
        <p:spPr>
          <a:xfrm>
            <a:off x="7086600" y="2209800"/>
            <a:ext cx="288235" cy="28823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2</a:t>
            </a:r>
            <a:endParaRPr lang="en-ZA" dirty="0"/>
          </a:p>
        </p:txBody>
      </p:sp>
      <p:sp>
        <p:nvSpPr>
          <p:cNvPr id="9" name="Oval 8"/>
          <p:cNvSpPr/>
          <p:nvPr/>
        </p:nvSpPr>
        <p:spPr>
          <a:xfrm>
            <a:off x="7391400" y="2302565"/>
            <a:ext cx="288235" cy="28823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3</a:t>
            </a:r>
            <a:endParaRPr lang="en-ZA" dirty="0"/>
          </a:p>
        </p:txBody>
      </p:sp>
      <p:sp>
        <p:nvSpPr>
          <p:cNvPr id="11" name="Oval 10"/>
          <p:cNvSpPr/>
          <p:nvPr/>
        </p:nvSpPr>
        <p:spPr>
          <a:xfrm>
            <a:off x="3733800" y="3081878"/>
            <a:ext cx="288235" cy="28823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4</a:t>
            </a:r>
            <a:endParaRPr lang="en-ZA" dirty="0"/>
          </a:p>
        </p:txBody>
      </p:sp>
      <p:sp>
        <p:nvSpPr>
          <p:cNvPr id="12" name="Oval 11"/>
          <p:cNvSpPr/>
          <p:nvPr/>
        </p:nvSpPr>
        <p:spPr>
          <a:xfrm>
            <a:off x="2667000" y="5291678"/>
            <a:ext cx="288235" cy="28823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5</a:t>
            </a:r>
            <a:endParaRPr lang="en-ZA" dirty="0"/>
          </a:p>
        </p:txBody>
      </p:sp>
      <p:sp>
        <p:nvSpPr>
          <p:cNvPr id="14" name="Oval 13"/>
          <p:cNvSpPr/>
          <p:nvPr/>
        </p:nvSpPr>
        <p:spPr>
          <a:xfrm>
            <a:off x="7103165" y="3996278"/>
            <a:ext cx="288235" cy="28823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3</a:t>
            </a:r>
            <a:endParaRPr lang="en-ZA" dirty="0"/>
          </a:p>
        </p:txBody>
      </p:sp>
      <p:sp>
        <p:nvSpPr>
          <p:cNvPr id="15" name="Oval 14"/>
          <p:cNvSpPr/>
          <p:nvPr/>
        </p:nvSpPr>
        <p:spPr>
          <a:xfrm>
            <a:off x="5791200" y="5291678"/>
            <a:ext cx="288235" cy="28823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6</a:t>
            </a:r>
            <a:endParaRPr lang="en-ZA" dirty="0"/>
          </a:p>
        </p:txBody>
      </p:sp>
      <p:sp>
        <p:nvSpPr>
          <p:cNvPr id="17" name="TextBox 16"/>
          <p:cNvSpPr txBox="1"/>
          <p:nvPr/>
        </p:nvSpPr>
        <p:spPr>
          <a:xfrm>
            <a:off x="609600" y="457200"/>
            <a:ext cx="2690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0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WELCOME</a:t>
            </a:r>
            <a:endParaRPr lang="en-ZA" sz="40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24200" y="732711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Page</a:t>
            </a:r>
            <a:endParaRPr lang="en-ZA" sz="32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228600" y="1670571"/>
            <a:ext cx="1828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Use the </a:t>
            </a:r>
          </a:p>
          <a:p>
            <a:pPr algn="r"/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dropdown to </a:t>
            </a:r>
          </a:p>
          <a:p>
            <a:pPr algn="r"/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access other </a:t>
            </a:r>
            <a:r>
              <a:rPr lang="en-ZA" sz="1400" dirty="0" err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PiL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Network Sites.</a:t>
            </a:r>
          </a:p>
          <a:p>
            <a:pPr algn="r"/>
            <a:endParaRPr lang="en-ZA" sz="1400" dirty="0">
              <a:solidFill>
                <a:schemeClr val="bg1"/>
              </a:solidFill>
            </a:endParaRPr>
          </a:p>
        </p:txBody>
      </p:sp>
      <p:cxnSp>
        <p:nvCxnSpPr>
          <p:cNvPr id="22" name="Shape 21"/>
          <p:cNvCxnSpPr>
            <a:stCxn id="20" idx="0"/>
          </p:cNvCxnSpPr>
          <p:nvPr/>
        </p:nvCxnSpPr>
        <p:spPr>
          <a:xfrm rot="16200000" flipH="1">
            <a:off x="1180981" y="1175390"/>
            <a:ext cx="533638" cy="1524000"/>
          </a:xfrm>
          <a:prstGeom prst="curvedConnector4">
            <a:avLst>
              <a:gd name="adj1" fmla="val -42838"/>
              <a:gd name="adj2" fmla="val 8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1176878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Sign In here </a:t>
            </a:r>
          </a:p>
          <a:p>
            <a:pPr marL="342900" indent="-342900" algn="ctr"/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(if already a Member).</a:t>
            </a:r>
            <a:endParaRPr lang="en-ZA" sz="1400" dirty="0">
              <a:solidFill>
                <a:schemeClr val="bg1"/>
              </a:solidFill>
            </a:endParaRPr>
          </a:p>
        </p:txBody>
      </p:sp>
      <p:cxnSp>
        <p:nvCxnSpPr>
          <p:cNvPr id="25" name="Shape 24"/>
          <p:cNvCxnSpPr>
            <a:stCxn id="24" idx="2"/>
            <a:endCxn id="8" idx="2"/>
          </p:cNvCxnSpPr>
          <p:nvPr/>
        </p:nvCxnSpPr>
        <p:spPr>
          <a:xfrm rot="16200000" flipH="1">
            <a:off x="6378690" y="1646008"/>
            <a:ext cx="653820" cy="7620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924800" y="1447800"/>
            <a:ext cx="1219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New to </a:t>
            </a:r>
            <a:r>
              <a:rPr lang="en-ZA" sz="1400" dirty="0" err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PiL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ZA" sz="1400" dirty="0" err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NetworK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?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Join the </a:t>
            </a:r>
            <a:r>
              <a:rPr lang="en-ZA" sz="1400" b="1" dirty="0" err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PiL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Network here.</a:t>
            </a:r>
          </a:p>
        </p:txBody>
      </p:sp>
      <p:cxnSp>
        <p:nvCxnSpPr>
          <p:cNvPr id="40" name="Shape 39"/>
          <p:cNvCxnSpPr>
            <a:stCxn id="39" idx="2"/>
            <a:endCxn id="9" idx="6"/>
          </p:cNvCxnSpPr>
          <p:nvPr/>
        </p:nvCxnSpPr>
        <p:spPr>
          <a:xfrm rot="5400000" flipH="1">
            <a:off x="8021684" y="2104635"/>
            <a:ext cx="170668" cy="854765"/>
          </a:xfrm>
          <a:prstGeom prst="curvedConnector4">
            <a:avLst>
              <a:gd name="adj1" fmla="val -133944"/>
              <a:gd name="adj2" fmla="val 66499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Shape 43"/>
          <p:cNvCxnSpPr>
            <a:stCxn id="39" idx="2"/>
            <a:endCxn id="14" idx="6"/>
          </p:cNvCxnSpPr>
          <p:nvPr/>
        </p:nvCxnSpPr>
        <p:spPr>
          <a:xfrm rot="5400000">
            <a:off x="7201378" y="2807373"/>
            <a:ext cx="1523045" cy="11430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0" y="3615278"/>
            <a:ext cx="152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In the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Spotlight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features top 3 featured articles.</a:t>
            </a:r>
          </a:p>
          <a:p>
            <a:pPr algn="r"/>
            <a:endParaRPr lang="en-ZA" sz="1400" dirty="0">
              <a:solidFill>
                <a:schemeClr val="bg1"/>
              </a:solidFill>
            </a:endParaRPr>
          </a:p>
        </p:txBody>
      </p:sp>
      <p:cxnSp>
        <p:nvCxnSpPr>
          <p:cNvPr id="49" name="Shape 48"/>
          <p:cNvCxnSpPr>
            <a:stCxn id="48" idx="3"/>
            <a:endCxn id="11" idx="2"/>
          </p:cNvCxnSpPr>
          <p:nvPr/>
        </p:nvCxnSpPr>
        <p:spPr>
          <a:xfrm flipV="1">
            <a:off x="1524000" y="3225996"/>
            <a:ext cx="2209800" cy="86633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-76200" y="5480571"/>
            <a:ext cx="152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Access listing of previous 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local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featured articles</a:t>
            </a:r>
            <a:endParaRPr lang="en-ZA" sz="1400" dirty="0">
              <a:solidFill>
                <a:schemeClr val="bg1"/>
              </a:solidFill>
            </a:endParaRPr>
          </a:p>
        </p:txBody>
      </p:sp>
      <p:cxnSp>
        <p:nvCxnSpPr>
          <p:cNvPr id="56" name="Shape 48"/>
          <p:cNvCxnSpPr>
            <a:stCxn id="55" idx="3"/>
            <a:endCxn id="12" idx="2"/>
          </p:cNvCxnSpPr>
          <p:nvPr/>
        </p:nvCxnSpPr>
        <p:spPr>
          <a:xfrm flipV="1">
            <a:off x="1447800" y="5435796"/>
            <a:ext cx="1219200" cy="521829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8001000" y="4842760"/>
            <a:ext cx="1219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View description and ratings of 5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latest featured resources.</a:t>
            </a:r>
            <a:endParaRPr lang="en-ZA" sz="1400" b="1" dirty="0" smtClean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cxnSp>
        <p:nvCxnSpPr>
          <p:cNvPr id="63" name="Shape 62"/>
          <p:cNvCxnSpPr>
            <a:stCxn id="62" idx="1"/>
            <a:endCxn id="15" idx="0"/>
          </p:cNvCxnSpPr>
          <p:nvPr/>
        </p:nvCxnSpPr>
        <p:spPr>
          <a:xfrm rot="10800000">
            <a:off x="5935318" y="5291678"/>
            <a:ext cx="2065682" cy="243580"/>
          </a:xfrm>
          <a:prstGeom prst="curvedConnector4">
            <a:avLst>
              <a:gd name="adj1" fmla="val 42548"/>
              <a:gd name="adj2" fmla="val 30591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User Guide_bgpg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007" t="22712" r="19786" b="13088"/>
          <a:stretch/>
        </p:blipFill>
        <p:spPr bwMode="auto">
          <a:xfrm>
            <a:off x="1447800" y="1828800"/>
            <a:ext cx="6280519" cy="3749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5943600" y="45720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1</a:t>
            </a:r>
            <a:endParaRPr lang="en-ZA" dirty="0"/>
          </a:p>
        </p:txBody>
      </p:sp>
      <p:sp>
        <p:nvSpPr>
          <p:cNvPr id="8" name="Oval 7"/>
          <p:cNvSpPr/>
          <p:nvPr/>
        </p:nvSpPr>
        <p:spPr>
          <a:xfrm>
            <a:off x="3450608" y="3800395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2</a:t>
            </a:r>
            <a:endParaRPr lang="en-ZA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" y="457200"/>
            <a:ext cx="14045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0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SIGN</a:t>
            </a:r>
            <a:endParaRPr lang="en-ZA" sz="40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57400" y="710625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In</a:t>
            </a:r>
            <a:endParaRPr lang="en-ZA" sz="3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5104" y="3215619"/>
            <a:ext cx="13391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Create a </a:t>
            </a:r>
            <a:r>
              <a:rPr lang="en-US" sz="1400" b="1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new Live ID</a:t>
            </a:r>
            <a:r>
              <a:rPr lang="en-US" sz="1400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account by clicking on </a:t>
            </a:r>
            <a:r>
              <a:rPr lang="en-US" sz="1400" b="1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Sign Up</a:t>
            </a:r>
            <a:r>
              <a:rPr lang="en-US" sz="1400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. </a:t>
            </a:r>
          </a:p>
        </p:txBody>
      </p:sp>
      <p:cxnSp>
        <p:nvCxnSpPr>
          <p:cNvPr id="14" name="Shape 13"/>
          <p:cNvCxnSpPr/>
          <p:nvPr/>
        </p:nvCxnSpPr>
        <p:spPr>
          <a:xfrm>
            <a:off x="1464276" y="3800395"/>
            <a:ext cx="2013628" cy="378364"/>
          </a:xfrm>
          <a:prstGeom prst="curvedConnector3">
            <a:avLst>
              <a:gd name="adj1" fmla="val 72366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728319" y="1889083"/>
            <a:ext cx="1415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  <a:p>
            <a:pPr marL="342900" indent="-342900"/>
            <a:r>
              <a:rPr lang="en-US" sz="1400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If already </a:t>
            </a:r>
          </a:p>
          <a:p>
            <a:pPr marL="342900" indent="-342900"/>
            <a:r>
              <a:rPr lang="en-US" sz="1400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registered or </a:t>
            </a:r>
          </a:p>
          <a:p>
            <a:pPr marL="342900" indent="-342900"/>
            <a:r>
              <a:rPr lang="en-US" sz="1400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if 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you possess </a:t>
            </a:r>
            <a:endParaRPr lang="en-US" sz="1400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  <a:p>
            <a:pPr marL="342900" indent="-342900"/>
            <a:r>
              <a:rPr lang="en-US" sz="1400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 </a:t>
            </a:r>
            <a:r>
              <a:rPr lang="en-US" sz="1400" b="1" dirty="0" err="1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LiveID</a:t>
            </a:r>
            <a:r>
              <a:rPr lang="en-US" sz="1400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</a:t>
            </a:r>
          </a:p>
          <a:p>
            <a:pPr marL="342900" indent="-342900"/>
            <a:r>
              <a:rPr lang="en-US" sz="1400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account, enter </a:t>
            </a:r>
          </a:p>
          <a:p>
            <a:r>
              <a:rPr lang="en-US" sz="1400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your 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details and </a:t>
            </a:r>
            <a:r>
              <a:rPr lang="en-US" sz="1400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click on the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‘</a:t>
            </a:r>
            <a:r>
              <a:rPr lang="en-US" sz="1400" b="1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Sign In’ </a:t>
            </a:r>
            <a:r>
              <a:rPr lang="en-US" sz="1400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button</a:t>
            </a:r>
            <a:endParaRPr lang="en-ZA" sz="1400" dirty="0" smtClean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cxnSp>
        <p:nvCxnSpPr>
          <p:cNvPr id="16" name="Shape 15"/>
          <p:cNvCxnSpPr>
            <a:stCxn id="15" idx="1"/>
            <a:endCxn id="6" idx="6"/>
          </p:cNvCxnSpPr>
          <p:nvPr/>
        </p:nvCxnSpPr>
        <p:spPr>
          <a:xfrm rot="10800000" flipV="1">
            <a:off x="6248401" y="3012468"/>
            <a:ext cx="1479919" cy="171193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" name="Round Single Corner Rectangle 27"/>
          <p:cNvSpPr/>
          <p:nvPr/>
        </p:nvSpPr>
        <p:spPr>
          <a:xfrm>
            <a:off x="762000" y="6019800"/>
            <a:ext cx="6921702" cy="461665"/>
          </a:xfrm>
          <a:prstGeom prst="round1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en-ZA" sz="1200" b="1" dirty="0" smtClean="0">
                <a:latin typeface="Segoe UI" pitchFamily="34" charset="0"/>
                <a:cs typeface="Segoe UI" pitchFamily="34" charset="0"/>
              </a:rPr>
              <a:t>Did you know: </a:t>
            </a:r>
            <a:r>
              <a:rPr lang="en-US" sz="1200" b="1" dirty="0" smtClean="0">
                <a:latin typeface="Segoe UI" pitchFamily="34" charset="0"/>
                <a:cs typeface="Segoe UI" pitchFamily="34" charset="0"/>
              </a:rPr>
              <a:t>“You can use your </a:t>
            </a:r>
            <a:r>
              <a:rPr lang="en-US" sz="1200" b="1" dirty="0" err="1" smtClean="0">
                <a:latin typeface="Segoe UI" pitchFamily="34" charset="0"/>
                <a:cs typeface="Segoe UI" pitchFamily="34" charset="0"/>
              </a:rPr>
              <a:t>LiveID</a:t>
            </a:r>
            <a:r>
              <a:rPr lang="en-US" sz="1200" b="1" dirty="0" smtClean="0">
                <a:latin typeface="Segoe UI" pitchFamily="34" charset="0"/>
                <a:cs typeface="Segoe UI" pitchFamily="34" charset="0"/>
              </a:rPr>
              <a:t> from your </a:t>
            </a:r>
            <a:r>
              <a:rPr lang="en-US" sz="1200" b="1" dirty="0" err="1" smtClean="0">
                <a:latin typeface="Segoe UI" pitchFamily="34" charset="0"/>
                <a:cs typeface="Segoe UI" pitchFamily="34" charset="0"/>
              </a:rPr>
              <a:t>Live@Edu</a:t>
            </a:r>
            <a:endParaRPr lang="en-US" sz="1200" b="1" dirty="0" smtClean="0">
              <a:latin typeface="Segoe UI" pitchFamily="34" charset="0"/>
              <a:cs typeface="Segoe UI" pitchFamily="34" charset="0"/>
            </a:endParaRPr>
          </a:p>
          <a:p>
            <a:pPr marL="0" lvl="1" algn="ctr"/>
            <a:r>
              <a:rPr lang="en-US" sz="1200" b="1" dirty="0" smtClean="0">
                <a:latin typeface="Segoe UI" pitchFamily="34" charset="0"/>
                <a:cs typeface="Segoe UI" pitchFamily="34" charset="0"/>
              </a:rPr>
              <a:t>account to access the Network.”</a:t>
            </a:r>
            <a:endParaRPr lang="en-ZA" sz="1200" b="1" dirty="0"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18" name="Picture 17" descr="icon_woman&amp;chil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608240"/>
            <a:ext cx="1157287" cy="991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User Guide_bgpg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089" t="20913" r="12136" b="35443"/>
          <a:stretch/>
        </p:blipFill>
        <p:spPr bwMode="auto">
          <a:xfrm>
            <a:off x="3048000" y="1727775"/>
            <a:ext cx="5395964" cy="1917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05" t="1815" r="32239" b="35107"/>
          <a:stretch/>
        </p:blipFill>
        <p:spPr bwMode="auto">
          <a:xfrm>
            <a:off x="3048000" y="3633608"/>
            <a:ext cx="3984935" cy="277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>
          <a:xfrm>
            <a:off x="3962400" y="1727775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1</a:t>
            </a:r>
            <a:endParaRPr lang="en-ZA" dirty="0"/>
          </a:p>
        </p:txBody>
      </p:sp>
      <p:sp>
        <p:nvSpPr>
          <p:cNvPr id="9" name="Oval 8"/>
          <p:cNvSpPr/>
          <p:nvPr/>
        </p:nvSpPr>
        <p:spPr>
          <a:xfrm>
            <a:off x="3962400" y="3556575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2</a:t>
            </a:r>
            <a:endParaRPr lang="en-ZA" dirty="0"/>
          </a:p>
        </p:txBody>
      </p:sp>
      <p:sp>
        <p:nvSpPr>
          <p:cNvPr id="10" name="Oval 9"/>
          <p:cNvSpPr/>
          <p:nvPr/>
        </p:nvSpPr>
        <p:spPr>
          <a:xfrm>
            <a:off x="4038600" y="4394775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3</a:t>
            </a:r>
            <a:endParaRPr lang="en-ZA" dirty="0"/>
          </a:p>
        </p:txBody>
      </p:sp>
      <p:sp>
        <p:nvSpPr>
          <p:cNvPr id="11" name="Oval 10"/>
          <p:cNvSpPr/>
          <p:nvPr/>
        </p:nvSpPr>
        <p:spPr>
          <a:xfrm>
            <a:off x="4191000" y="5309175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4</a:t>
            </a:r>
            <a:endParaRPr lang="en-ZA" dirty="0"/>
          </a:p>
        </p:txBody>
      </p:sp>
      <p:sp>
        <p:nvSpPr>
          <p:cNvPr id="21" name="Oval 20"/>
          <p:cNvSpPr/>
          <p:nvPr/>
        </p:nvSpPr>
        <p:spPr>
          <a:xfrm>
            <a:off x="7679636" y="326586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5</a:t>
            </a:r>
            <a:endParaRPr lang="en-ZA" dirty="0"/>
          </a:p>
        </p:txBody>
      </p:sp>
      <p:sp>
        <p:nvSpPr>
          <p:cNvPr id="14" name="TextBox 13"/>
          <p:cNvSpPr txBox="1"/>
          <p:nvPr/>
        </p:nvSpPr>
        <p:spPr>
          <a:xfrm>
            <a:off x="609600" y="381000"/>
            <a:ext cx="9509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0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My</a:t>
            </a:r>
            <a:endParaRPr lang="en-ZA" sz="40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1600" y="634425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NOTEBOOK</a:t>
            </a:r>
            <a:endParaRPr lang="en-ZA" sz="32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62400" y="838200"/>
            <a:ext cx="4191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Segoe UI" pitchFamily="34" charset="0"/>
                <a:cs typeface="Segoe UI" pitchFamily="34" charset="0"/>
              </a:rPr>
              <a:t>“My Notebook” is your </a:t>
            </a:r>
            <a:r>
              <a:rPr lang="en-US" sz="1500" b="1" dirty="0" err="1" smtClean="0">
                <a:latin typeface="Segoe UI" pitchFamily="34" charset="0"/>
                <a:cs typeface="Segoe UI" pitchFamily="34" charset="0"/>
              </a:rPr>
              <a:t>personalised</a:t>
            </a:r>
            <a:r>
              <a:rPr lang="en-US" sz="1500" b="1" dirty="0" smtClean="0">
                <a:latin typeface="Segoe UI" pitchFamily="34" charset="0"/>
                <a:cs typeface="Segoe UI" pitchFamily="34" charset="0"/>
              </a:rPr>
              <a:t> homepage.  Here you can:</a:t>
            </a:r>
            <a:endParaRPr lang="en-ZA" sz="15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04800" y="2413575"/>
            <a:ext cx="259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Access communities 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you have created as well as view all other communities of which you are a member.</a:t>
            </a:r>
            <a:endParaRPr lang="en-ZA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3480375"/>
            <a:ext cx="304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r">
              <a:defRPr/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Access any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public documents 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/ resources/ VCT’s you uploaded to the Network. </a:t>
            </a:r>
          </a:p>
        </p:txBody>
      </p:sp>
      <p:cxnSp>
        <p:nvCxnSpPr>
          <p:cNvPr id="22" name="Shape 13"/>
          <p:cNvCxnSpPr>
            <a:stCxn id="20" idx="3"/>
            <a:endCxn id="9" idx="4"/>
          </p:cNvCxnSpPr>
          <p:nvPr/>
        </p:nvCxnSpPr>
        <p:spPr>
          <a:xfrm>
            <a:off x="3048000" y="3849707"/>
            <a:ext cx="1066800" cy="11668"/>
          </a:xfrm>
          <a:prstGeom prst="curvedConnector4">
            <a:avLst>
              <a:gd name="adj1" fmla="val 42857"/>
              <a:gd name="adj2" fmla="val 2059205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696200" y="4089975"/>
            <a:ext cx="1219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Update/ view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your personal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profile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.</a:t>
            </a:r>
          </a:p>
        </p:txBody>
      </p:sp>
      <p:cxnSp>
        <p:nvCxnSpPr>
          <p:cNvPr id="24" name="Shape 15"/>
          <p:cNvCxnSpPr>
            <a:stCxn id="23" idx="1"/>
            <a:endCxn id="21" idx="4"/>
          </p:cNvCxnSpPr>
          <p:nvPr/>
        </p:nvCxnSpPr>
        <p:spPr>
          <a:xfrm rot="10800000" flipH="1">
            <a:off x="7696200" y="3570661"/>
            <a:ext cx="135836" cy="996369"/>
          </a:xfrm>
          <a:prstGeom prst="curvedConnector4">
            <a:avLst>
              <a:gd name="adj1" fmla="val -168291"/>
              <a:gd name="adj2" fmla="val 7394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Shape 13"/>
          <p:cNvCxnSpPr>
            <a:stCxn id="19" idx="3"/>
            <a:endCxn id="7" idx="2"/>
          </p:cNvCxnSpPr>
          <p:nvPr/>
        </p:nvCxnSpPr>
        <p:spPr>
          <a:xfrm flipV="1">
            <a:off x="2895600" y="1880175"/>
            <a:ext cx="1066800" cy="101045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0" y="439477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r">
              <a:defRPr/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Access any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private documents 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uploaded to the Network. </a:t>
            </a:r>
          </a:p>
        </p:txBody>
      </p:sp>
      <p:cxnSp>
        <p:nvCxnSpPr>
          <p:cNvPr id="32" name="Shape 13"/>
          <p:cNvCxnSpPr>
            <a:stCxn id="31" idx="3"/>
            <a:endCxn id="10" idx="4"/>
          </p:cNvCxnSpPr>
          <p:nvPr/>
        </p:nvCxnSpPr>
        <p:spPr>
          <a:xfrm>
            <a:off x="3048000" y="4656385"/>
            <a:ext cx="1143000" cy="43190"/>
          </a:xfrm>
          <a:prstGeom prst="curvedConnector4">
            <a:avLst>
              <a:gd name="adj1" fmla="val 43333"/>
              <a:gd name="adj2" fmla="val 629289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0" y="5471755"/>
            <a:ext cx="304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r">
              <a:defRPr/>
            </a:pP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Upload and manage resources/lesson plans 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and VCTs to share with the community.</a:t>
            </a:r>
          </a:p>
        </p:txBody>
      </p:sp>
      <p:cxnSp>
        <p:nvCxnSpPr>
          <p:cNvPr id="38" name="Shape 13"/>
          <p:cNvCxnSpPr>
            <a:stCxn id="37" idx="3"/>
          </p:cNvCxnSpPr>
          <p:nvPr/>
        </p:nvCxnSpPr>
        <p:spPr>
          <a:xfrm flipV="1">
            <a:off x="3048000" y="5537775"/>
            <a:ext cx="1143000" cy="41103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User Guide_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16005" y="1447800"/>
            <a:ext cx="6456395" cy="4744471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7162800" y="3256529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1</a:t>
            </a:r>
            <a:endParaRPr lang="en-ZA" dirty="0"/>
          </a:p>
        </p:txBody>
      </p:sp>
      <p:sp>
        <p:nvSpPr>
          <p:cNvPr id="22" name="Oval 21"/>
          <p:cNvSpPr/>
          <p:nvPr/>
        </p:nvSpPr>
        <p:spPr>
          <a:xfrm>
            <a:off x="1981200" y="5085329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2</a:t>
            </a:r>
            <a:endParaRPr lang="en-ZA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304800"/>
            <a:ext cx="9509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0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My</a:t>
            </a:r>
            <a:endParaRPr lang="en-ZA" sz="4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558225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PROFILE</a:t>
            </a:r>
            <a:endParaRPr lang="en-ZA" sz="3200" b="1" dirty="0">
              <a:solidFill>
                <a:schemeClr val="bg1"/>
              </a:solidFill>
            </a:endParaRPr>
          </a:p>
        </p:txBody>
      </p:sp>
      <p:cxnSp>
        <p:nvCxnSpPr>
          <p:cNvPr id="12" name="Shape 13"/>
          <p:cNvCxnSpPr>
            <a:stCxn id="16" idx="0"/>
            <a:endCxn id="21" idx="0"/>
          </p:cNvCxnSpPr>
          <p:nvPr/>
        </p:nvCxnSpPr>
        <p:spPr>
          <a:xfrm rot="16200000" flipH="1" flipV="1">
            <a:off x="7486650" y="2246879"/>
            <a:ext cx="838200" cy="1181100"/>
          </a:xfrm>
          <a:prstGeom prst="curvedConnector3">
            <a:avLst>
              <a:gd name="adj1" fmla="val -27273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6200" y="3104129"/>
            <a:ext cx="1219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ZA" sz="1400" b="1" dirty="0" err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PiLN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Connect 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- Select this option to make your profile available globally so you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connect with other teachers and schools across continents.</a:t>
            </a:r>
            <a:endParaRPr lang="en-US" sz="1400" dirty="0" smtClean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cxnSp>
        <p:nvCxnSpPr>
          <p:cNvPr id="14" name="Shape 15"/>
          <p:cNvCxnSpPr>
            <a:stCxn id="13" idx="0"/>
            <a:endCxn id="22" idx="0"/>
          </p:cNvCxnSpPr>
          <p:nvPr/>
        </p:nvCxnSpPr>
        <p:spPr>
          <a:xfrm rot="16200000" flipH="1">
            <a:off x="419100" y="3370829"/>
            <a:ext cx="1981200" cy="1447800"/>
          </a:xfrm>
          <a:prstGeom prst="curvedConnector3">
            <a:avLst>
              <a:gd name="adj1" fmla="val -21182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48600" y="2418329"/>
            <a:ext cx="1295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Complete all the sections in your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Profile page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, especially your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School 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details so you can connect with other schools globally.</a:t>
            </a:r>
          </a:p>
          <a:p>
            <a:endParaRPr lang="en-ZA" sz="1400" dirty="0"/>
          </a:p>
        </p:txBody>
      </p:sp>
      <p:pic>
        <p:nvPicPr>
          <p:cNvPr id="19" name="Picture 18" descr="icon_woman&amp;chil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96200" y="5617028"/>
            <a:ext cx="1447800" cy="12409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User Guide_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6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211" t="18133" r="13315" b="61872"/>
          <a:stretch/>
        </p:blipFill>
        <p:spPr bwMode="auto">
          <a:xfrm>
            <a:off x="6705600" y="914400"/>
            <a:ext cx="157704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76" t="18133" r="32682" b="4000"/>
          <a:stretch/>
        </p:blipFill>
        <p:spPr bwMode="auto">
          <a:xfrm>
            <a:off x="1905000" y="914400"/>
            <a:ext cx="4784035" cy="4154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05" t="11174" r="32199" b="62309"/>
          <a:stretch/>
        </p:blipFill>
        <p:spPr bwMode="auto">
          <a:xfrm>
            <a:off x="1905000" y="5104301"/>
            <a:ext cx="4724400" cy="1385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3140767" y="954157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1</a:t>
            </a:r>
            <a:endParaRPr lang="en-ZA" dirty="0"/>
          </a:p>
        </p:txBody>
      </p:sp>
      <p:sp>
        <p:nvSpPr>
          <p:cNvPr id="19" name="Oval 18"/>
          <p:cNvSpPr/>
          <p:nvPr/>
        </p:nvSpPr>
        <p:spPr>
          <a:xfrm>
            <a:off x="7788967" y="1487557"/>
            <a:ext cx="228600" cy="2286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/>
              <a:t>4</a:t>
            </a:r>
          </a:p>
        </p:txBody>
      </p:sp>
      <p:sp>
        <p:nvSpPr>
          <p:cNvPr id="11" name="Oval 10"/>
          <p:cNvSpPr/>
          <p:nvPr/>
        </p:nvSpPr>
        <p:spPr>
          <a:xfrm>
            <a:off x="3445567" y="2179983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2</a:t>
            </a:r>
            <a:endParaRPr lang="en-ZA" dirty="0"/>
          </a:p>
        </p:txBody>
      </p:sp>
      <p:sp>
        <p:nvSpPr>
          <p:cNvPr id="12" name="Oval 11"/>
          <p:cNvSpPr/>
          <p:nvPr/>
        </p:nvSpPr>
        <p:spPr>
          <a:xfrm>
            <a:off x="2835967" y="5145157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3</a:t>
            </a:r>
            <a:endParaRPr lang="en-ZA" dirty="0"/>
          </a:p>
        </p:txBody>
      </p:sp>
      <p:sp>
        <p:nvSpPr>
          <p:cNvPr id="13" name="Oval 12"/>
          <p:cNvSpPr/>
          <p:nvPr/>
        </p:nvSpPr>
        <p:spPr>
          <a:xfrm>
            <a:off x="7780685" y="1716157"/>
            <a:ext cx="228600" cy="2286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 smtClean="0"/>
              <a:t>5</a:t>
            </a:r>
            <a:endParaRPr lang="en-ZA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19400" y="0"/>
            <a:ext cx="21659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0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Connect</a:t>
            </a:r>
            <a:endParaRPr lang="en-ZA" sz="40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00600" y="3048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MEMBERS</a:t>
            </a:r>
            <a:endParaRPr lang="en-ZA" sz="32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00" y="914400"/>
            <a:ext cx="1600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View a list of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Featured African teachers 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on the Network. Click on their names to find out more about them or contact  them!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00" y="2895600"/>
            <a:ext cx="17526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Make use of the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Member Search 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to search for a fellow teacher in your subject area or expand your search to connect with peers across countries and collaborate on exciting  projects.</a:t>
            </a:r>
          </a:p>
        </p:txBody>
      </p:sp>
      <p:cxnSp>
        <p:nvCxnSpPr>
          <p:cNvPr id="21" name="Shape 13"/>
          <p:cNvCxnSpPr>
            <a:stCxn id="20" idx="3"/>
            <a:endCxn id="11" idx="2"/>
          </p:cNvCxnSpPr>
          <p:nvPr/>
        </p:nvCxnSpPr>
        <p:spPr>
          <a:xfrm flipV="1">
            <a:off x="1905000" y="2332383"/>
            <a:ext cx="1540567" cy="179432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Shape 13"/>
          <p:cNvCxnSpPr>
            <a:stCxn id="18" idx="0"/>
            <a:endCxn id="6" idx="2"/>
          </p:cNvCxnSpPr>
          <p:nvPr/>
        </p:nvCxnSpPr>
        <p:spPr>
          <a:xfrm rot="16200000" flipH="1">
            <a:off x="2026754" y="-7455"/>
            <a:ext cx="192157" cy="2035867"/>
          </a:xfrm>
          <a:prstGeom prst="curvedConnector4">
            <a:avLst>
              <a:gd name="adj1" fmla="val -118965"/>
              <a:gd name="adj2" fmla="val 6965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543800" y="2438400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Access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directory of schools 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listed on the network worldwide.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</a:t>
            </a:r>
          </a:p>
        </p:txBody>
      </p:sp>
      <p:cxnSp>
        <p:nvCxnSpPr>
          <p:cNvPr id="24" name="Shape 13"/>
          <p:cNvCxnSpPr>
            <a:endCxn id="19" idx="0"/>
          </p:cNvCxnSpPr>
          <p:nvPr/>
        </p:nvCxnSpPr>
        <p:spPr>
          <a:xfrm rot="16200000" flipV="1">
            <a:off x="7895813" y="1495012"/>
            <a:ext cx="874643" cy="859733"/>
          </a:xfrm>
          <a:prstGeom prst="curvedConnector3">
            <a:avLst>
              <a:gd name="adj1" fmla="val 149542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28600" y="5675293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View full list of all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members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listed on the Network worldwide.</a:t>
            </a:r>
          </a:p>
        </p:txBody>
      </p:sp>
      <p:cxnSp>
        <p:nvCxnSpPr>
          <p:cNvPr id="26" name="Shape 13"/>
          <p:cNvCxnSpPr>
            <a:stCxn id="25" idx="3"/>
            <a:endCxn id="12" idx="4"/>
          </p:cNvCxnSpPr>
          <p:nvPr/>
        </p:nvCxnSpPr>
        <p:spPr>
          <a:xfrm flipV="1">
            <a:off x="1828800" y="5449957"/>
            <a:ext cx="1159567" cy="70239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955732" y="4075043"/>
            <a:ext cx="17310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Share the Knowledge-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Invite a Colleague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to join the Network!</a:t>
            </a:r>
          </a:p>
        </p:txBody>
      </p:sp>
      <p:cxnSp>
        <p:nvCxnSpPr>
          <p:cNvPr id="38" name="Shape 13"/>
          <p:cNvCxnSpPr>
            <a:stCxn id="37" idx="1"/>
            <a:endCxn id="13" idx="2"/>
          </p:cNvCxnSpPr>
          <p:nvPr/>
        </p:nvCxnSpPr>
        <p:spPr>
          <a:xfrm rot="10800000" flipH="1">
            <a:off x="6955731" y="1830457"/>
            <a:ext cx="824953" cy="2721640"/>
          </a:xfrm>
          <a:prstGeom prst="curvedConnector3">
            <a:avLst>
              <a:gd name="adj1" fmla="val -11167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User Guide_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522" r="12608" b="4435"/>
          <a:stretch/>
        </p:blipFill>
        <p:spPr bwMode="auto">
          <a:xfrm>
            <a:off x="1905000" y="1584361"/>
            <a:ext cx="5827682" cy="4587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2971800" y="1584361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1</a:t>
            </a:r>
            <a:endParaRPr lang="en-ZA" dirty="0"/>
          </a:p>
        </p:txBody>
      </p:sp>
      <p:sp>
        <p:nvSpPr>
          <p:cNvPr id="11" name="Oval 10"/>
          <p:cNvSpPr/>
          <p:nvPr/>
        </p:nvSpPr>
        <p:spPr>
          <a:xfrm>
            <a:off x="3124200" y="2955961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2</a:t>
            </a:r>
            <a:endParaRPr lang="en-ZA" dirty="0"/>
          </a:p>
        </p:txBody>
      </p:sp>
      <p:sp>
        <p:nvSpPr>
          <p:cNvPr id="16" name="Oval 15"/>
          <p:cNvSpPr/>
          <p:nvPr/>
        </p:nvSpPr>
        <p:spPr>
          <a:xfrm>
            <a:off x="7239000" y="2270161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3</a:t>
            </a:r>
            <a:endParaRPr lang="en-ZA" dirty="0"/>
          </a:p>
        </p:txBody>
      </p:sp>
      <p:sp>
        <p:nvSpPr>
          <p:cNvPr id="8" name="TextBox 7"/>
          <p:cNvSpPr txBox="1"/>
          <p:nvPr/>
        </p:nvSpPr>
        <p:spPr>
          <a:xfrm>
            <a:off x="4648200" y="381000"/>
            <a:ext cx="21659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0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Connect</a:t>
            </a:r>
            <a:endParaRPr lang="en-ZA" sz="4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29400" y="710625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SCHOOLS</a:t>
            </a:r>
            <a:endParaRPr lang="en-ZA" sz="32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" y="1508161"/>
            <a:ext cx="1752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View a list of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Featured African Schools 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on the Network. Click on the school name to find out more about the school or connect with members from that school! </a:t>
            </a:r>
          </a:p>
        </p:txBody>
      </p:sp>
      <p:cxnSp>
        <p:nvCxnSpPr>
          <p:cNvPr id="13" name="Shape 13"/>
          <p:cNvCxnSpPr>
            <a:stCxn id="12" idx="3"/>
          </p:cNvCxnSpPr>
          <p:nvPr/>
        </p:nvCxnSpPr>
        <p:spPr>
          <a:xfrm flipV="1">
            <a:off x="1828800" y="1812961"/>
            <a:ext cx="1066800" cy="818585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200" y="4632361"/>
            <a:ext cx="16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Make use of the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School Search 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to search for schools in your own region or across countries.</a:t>
            </a:r>
          </a:p>
        </p:txBody>
      </p:sp>
      <p:cxnSp>
        <p:nvCxnSpPr>
          <p:cNvPr id="18" name="Shape 13"/>
          <p:cNvCxnSpPr>
            <a:stCxn id="17" idx="3"/>
            <a:endCxn id="11" idx="2"/>
          </p:cNvCxnSpPr>
          <p:nvPr/>
        </p:nvCxnSpPr>
        <p:spPr>
          <a:xfrm flipV="1">
            <a:off x="1676400" y="3108361"/>
            <a:ext cx="1447800" cy="221649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772400" y="2609747"/>
            <a:ext cx="1295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Share the Knowledge-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Invite a Colleague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to join the Network!</a:t>
            </a:r>
          </a:p>
        </p:txBody>
      </p:sp>
      <p:cxnSp>
        <p:nvCxnSpPr>
          <p:cNvPr id="20" name="Shape 13"/>
          <p:cNvCxnSpPr>
            <a:stCxn id="19" idx="1"/>
            <a:endCxn id="16" idx="2"/>
          </p:cNvCxnSpPr>
          <p:nvPr/>
        </p:nvCxnSpPr>
        <p:spPr>
          <a:xfrm rot="10800000">
            <a:off x="7239000" y="2422561"/>
            <a:ext cx="533400" cy="879684"/>
          </a:xfrm>
          <a:prstGeom prst="curvedConnector3">
            <a:avLst>
              <a:gd name="adj1" fmla="val 142857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8280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User Guide_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50" r="12554" b="5106"/>
          <a:stretch/>
        </p:blipFill>
        <p:spPr bwMode="auto">
          <a:xfrm>
            <a:off x="1524000" y="1295401"/>
            <a:ext cx="6019800" cy="4685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2514600" y="13716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1</a:t>
            </a:r>
            <a:endParaRPr lang="en-ZA" dirty="0"/>
          </a:p>
        </p:txBody>
      </p:sp>
      <p:sp>
        <p:nvSpPr>
          <p:cNvPr id="6" name="Oval 5"/>
          <p:cNvSpPr/>
          <p:nvPr/>
        </p:nvSpPr>
        <p:spPr>
          <a:xfrm>
            <a:off x="2514600" y="34290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2</a:t>
            </a:r>
            <a:endParaRPr lang="en-ZA" dirty="0"/>
          </a:p>
        </p:txBody>
      </p:sp>
      <p:sp>
        <p:nvSpPr>
          <p:cNvPr id="15" name="Oval 14"/>
          <p:cNvSpPr/>
          <p:nvPr/>
        </p:nvSpPr>
        <p:spPr>
          <a:xfrm>
            <a:off x="7010400" y="22098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3</a:t>
            </a:r>
            <a:endParaRPr lang="en-ZA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282714"/>
            <a:ext cx="33762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0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Communities</a:t>
            </a:r>
            <a:endParaRPr lang="en-ZA" sz="40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434405"/>
            <a:ext cx="137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Access communities 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to which you hold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ownership or membership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. </a:t>
            </a:r>
          </a:p>
        </p:txBody>
      </p:sp>
      <p:cxnSp>
        <p:nvCxnSpPr>
          <p:cNvPr id="12" name="Shape 13"/>
          <p:cNvCxnSpPr>
            <a:endCxn id="5" idx="0"/>
          </p:cNvCxnSpPr>
          <p:nvPr/>
        </p:nvCxnSpPr>
        <p:spPr>
          <a:xfrm flipV="1">
            <a:off x="838200" y="1371600"/>
            <a:ext cx="1828800" cy="76200"/>
          </a:xfrm>
          <a:prstGeom prst="curvedConnector4">
            <a:avLst>
              <a:gd name="adj1" fmla="val 24938"/>
              <a:gd name="adj2" fmla="val 40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0" y="5257800"/>
            <a:ext cx="137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View a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complete list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of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communities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available on the Network.</a:t>
            </a:r>
          </a:p>
        </p:txBody>
      </p:sp>
      <p:cxnSp>
        <p:nvCxnSpPr>
          <p:cNvPr id="14" name="Shape 13"/>
          <p:cNvCxnSpPr>
            <a:stCxn id="13" idx="0"/>
            <a:endCxn id="6" idx="4"/>
          </p:cNvCxnSpPr>
          <p:nvPr/>
        </p:nvCxnSpPr>
        <p:spPr>
          <a:xfrm rot="5400000" flipH="1" flipV="1">
            <a:off x="914400" y="3505200"/>
            <a:ext cx="1524000" cy="19812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543800" y="1881187"/>
            <a:ext cx="1524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Why not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Create your own Community? 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Passionate about a topic? Then start your own community and share resources and ideas and encourage your peers to join in!</a:t>
            </a:r>
          </a:p>
        </p:txBody>
      </p:sp>
      <p:cxnSp>
        <p:nvCxnSpPr>
          <p:cNvPr id="18" name="Shape 13"/>
          <p:cNvCxnSpPr>
            <a:stCxn id="16" idx="0"/>
            <a:endCxn id="15" idx="0"/>
          </p:cNvCxnSpPr>
          <p:nvPr/>
        </p:nvCxnSpPr>
        <p:spPr>
          <a:xfrm rot="16200000" flipH="1" flipV="1">
            <a:off x="7569993" y="1473993"/>
            <a:ext cx="328613" cy="1143000"/>
          </a:xfrm>
          <a:prstGeom prst="curvedConnector3">
            <a:avLst>
              <a:gd name="adj1" fmla="val -69565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User Guide_b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45" t="33207" r="31063" b="37362"/>
          <a:stretch/>
        </p:blipFill>
        <p:spPr bwMode="auto">
          <a:xfrm>
            <a:off x="181099" y="4327133"/>
            <a:ext cx="4572000" cy="1457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799" y="1600200"/>
            <a:ext cx="1898801" cy="4525963"/>
          </a:xfrm>
        </p:spPr>
        <p:txBody>
          <a:bodyPr>
            <a:normAutofit/>
          </a:bodyPr>
          <a:lstStyle/>
          <a:p>
            <a:pPr marL="231775" indent="-231775">
              <a:buClr>
                <a:schemeClr val="tx2">
                  <a:lumMod val="75000"/>
                </a:schemeClr>
              </a:buClr>
            </a:pPr>
            <a:endParaRPr lang="en-US" sz="1400" dirty="0" smtClean="0">
              <a:latin typeface="Segoe UI" pitchFamily="34" charset="0"/>
              <a:cs typeface="Segoe UI" pitchFamily="34" charset="0"/>
            </a:endParaRPr>
          </a:p>
          <a:p>
            <a:endParaRPr lang="en-ZA" sz="1400" dirty="0"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522" t="19782" r="11087" b="2892"/>
          <a:stretch/>
        </p:blipFill>
        <p:spPr bwMode="auto">
          <a:xfrm>
            <a:off x="2286001" y="1371600"/>
            <a:ext cx="6172200" cy="3854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777" t="18744" r="10759" b="8127"/>
          <a:stretch/>
        </p:blipFill>
        <p:spPr bwMode="auto">
          <a:xfrm>
            <a:off x="6934200" y="3136075"/>
            <a:ext cx="1552597" cy="364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23" t="31699" r="30374" b="27345"/>
          <a:stretch/>
        </p:blipFill>
        <p:spPr bwMode="auto">
          <a:xfrm>
            <a:off x="2307589" y="4038600"/>
            <a:ext cx="4626611" cy="203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52400" y="1905000"/>
            <a:ext cx="20574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 algn="r">
              <a:buClr>
                <a:schemeClr val="tx2">
                  <a:lumMod val="75000"/>
                </a:schemeClr>
              </a:buClr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Leader and Member list</a:t>
            </a:r>
          </a:p>
          <a:p>
            <a:pPr marL="231775" indent="-231775" algn="r">
              <a:buClr>
                <a:schemeClr val="tx2">
                  <a:lumMod val="75000"/>
                </a:schemeClr>
              </a:buClr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Announcements</a:t>
            </a:r>
          </a:p>
          <a:p>
            <a:pPr marL="231775" indent="-231775" algn="r">
              <a:buClr>
                <a:schemeClr val="tx2">
                  <a:lumMod val="75000"/>
                </a:schemeClr>
              </a:buClr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Discussions</a:t>
            </a:r>
          </a:p>
          <a:p>
            <a:pPr marL="231775" indent="-231775" algn="r">
              <a:buClr>
                <a:schemeClr val="tx2">
                  <a:lumMod val="75000"/>
                </a:schemeClr>
              </a:buClr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Events</a:t>
            </a:r>
          </a:p>
          <a:p>
            <a:pPr marL="231775" indent="-231775" algn="r">
              <a:buClr>
                <a:schemeClr val="tx2">
                  <a:lumMod val="75000"/>
                </a:schemeClr>
              </a:buClr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Links</a:t>
            </a:r>
          </a:p>
          <a:p>
            <a:pPr marL="231775" indent="-231775" algn="r">
              <a:buClr>
                <a:schemeClr val="tx2">
                  <a:lumMod val="75000"/>
                </a:schemeClr>
              </a:buClr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Shared documents</a:t>
            </a:r>
          </a:p>
          <a:p>
            <a:pPr marL="231775" indent="-231775" algn="r">
              <a:buClr>
                <a:schemeClr val="tx2">
                  <a:lumMod val="75000"/>
                </a:schemeClr>
              </a:buClr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Photo Galleries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9304" y="152400"/>
            <a:ext cx="31822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36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Communities </a:t>
            </a:r>
            <a:endParaRPr lang="en-ZA" sz="36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05200" y="762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Contribute</a:t>
            </a:r>
            <a:endParaRPr lang="en-ZA" sz="28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34000" y="1524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&amp;</a:t>
            </a:r>
            <a:endParaRPr lang="en-ZA" sz="32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15000" y="3048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COLLABORATE</a:t>
            </a:r>
            <a:endParaRPr lang="en-ZA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User Guide_bgpg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25" r="32375" b="3423"/>
          <a:stretch/>
        </p:blipFill>
        <p:spPr bwMode="auto">
          <a:xfrm>
            <a:off x="2514600" y="1066800"/>
            <a:ext cx="4582963" cy="4913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5410200" y="16764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1</a:t>
            </a:r>
            <a:endParaRPr lang="en-ZA" dirty="0"/>
          </a:p>
        </p:txBody>
      </p:sp>
      <p:sp>
        <p:nvSpPr>
          <p:cNvPr id="8" name="Oval 7"/>
          <p:cNvSpPr/>
          <p:nvPr/>
        </p:nvSpPr>
        <p:spPr>
          <a:xfrm>
            <a:off x="4800600" y="22860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2</a:t>
            </a:r>
          </a:p>
        </p:txBody>
      </p:sp>
      <p:sp>
        <p:nvSpPr>
          <p:cNvPr id="9" name="Oval 8"/>
          <p:cNvSpPr/>
          <p:nvPr/>
        </p:nvSpPr>
        <p:spPr>
          <a:xfrm>
            <a:off x="4572000" y="29718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3</a:t>
            </a:r>
            <a:endParaRPr lang="en-ZA" dirty="0"/>
          </a:p>
        </p:txBody>
      </p:sp>
      <p:sp>
        <p:nvSpPr>
          <p:cNvPr id="10" name="Oval 9"/>
          <p:cNvSpPr/>
          <p:nvPr/>
        </p:nvSpPr>
        <p:spPr>
          <a:xfrm>
            <a:off x="4648200" y="35814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4</a:t>
            </a:r>
            <a:endParaRPr lang="en-ZA" dirty="0"/>
          </a:p>
        </p:txBody>
      </p:sp>
      <p:sp>
        <p:nvSpPr>
          <p:cNvPr id="11" name="Oval 10"/>
          <p:cNvSpPr/>
          <p:nvPr/>
        </p:nvSpPr>
        <p:spPr>
          <a:xfrm>
            <a:off x="5029200" y="40386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5</a:t>
            </a:r>
            <a:endParaRPr lang="en-ZA" dirty="0"/>
          </a:p>
        </p:txBody>
      </p:sp>
      <p:sp>
        <p:nvSpPr>
          <p:cNvPr id="12" name="Oval 11"/>
          <p:cNvSpPr/>
          <p:nvPr/>
        </p:nvSpPr>
        <p:spPr>
          <a:xfrm>
            <a:off x="3810000" y="45720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6</a:t>
            </a:r>
            <a:endParaRPr lang="en-ZA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0" y="76200"/>
            <a:ext cx="17356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0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Create</a:t>
            </a:r>
            <a:endParaRPr lang="en-ZA" sz="40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76200" y="1318736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Give your </a:t>
            </a:r>
          </a:p>
          <a:p>
            <a:pPr algn="r"/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community a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name.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</a:t>
            </a:r>
          </a:p>
        </p:txBody>
      </p:sp>
      <p:cxnSp>
        <p:nvCxnSpPr>
          <p:cNvPr id="15" name="Shape 13"/>
          <p:cNvCxnSpPr>
            <a:stCxn id="14" idx="0"/>
            <a:endCxn id="6" idx="0"/>
          </p:cNvCxnSpPr>
          <p:nvPr/>
        </p:nvCxnSpPr>
        <p:spPr>
          <a:xfrm rot="16200000" flipH="1">
            <a:off x="3059668" y="-826532"/>
            <a:ext cx="357664" cy="4648200"/>
          </a:xfrm>
          <a:prstGeom prst="curvedConnector3">
            <a:avLst>
              <a:gd name="adj1" fmla="val -63915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3400" y="2133600"/>
            <a:ext cx="1905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Add a suitable </a:t>
            </a:r>
          </a:p>
          <a:p>
            <a:pPr algn="r">
              <a:defRPr/>
            </a:pP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image or logo</a:t>
            </a:r>
          </a:p>
          <a:p>
            <a:pPr algn="r">
              <a:defRPr/>
            </a:pP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that represents</a:t>
            </a:r>
          </a:p>
          <a:p>
            <a:pPr algn="r">
              <a:defRPr/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your community.</a:t>
            </a:r>
          </a:p>
        </p:txBody>
      </p:sp>
      <p:cxnSp>
        <p:nvCxnSpPr>
          <p:cNvPr id="17" name="Shape 16"/>
          <p:cNvCxnSpPr>
            <a:stCxn id="16" idx="0"/>
            <a:endCxn id="8" idx="0"/>
          </p:cNvCxnSpPr>
          <p:nvPr/>
        </p:nvCxnSpPr>
        <p:spPr>
          <a:xfrm rot="16200000" flipH="1">
            <a:off x="3143250" y="476250"/>
            <a:ext cx="152400" cy="3467100"/>
          </a:xfrm>
          <a:prstGeom prst="curvedConnector3">
            <a:avLst>
              <a:gd name="adj1" fmla="val -1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086600" y="2309336"/>
            <a:ext cx="1981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Summarize your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community’s purpose.</a:t>
            </a:r>
          </a:p>
        </p:txBody>
      </p:sp>
      <p:cxnSp>
        <p:nvCxnSpPr>
          <p:cNvPr id="19" name="Shape 13"/>
          <p:cNvCxnSpPr>
            <a:stCxn id="18" idx="1"/>
            <a:endCxn id="9" idx="6"/>
          </p:cNvCxnSpPr>
          <p:nvPr/>
        </p:nvCxnSpPr>
        <p:spPr>
          <a:xfrm rot="10800000" flipV="1">
            <a:off x="4876800" y="2678668"/>
            <a:ext cx="2209800" cy="44553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209800" y="304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</a:t>
            </a:r>
            <a:endParaRPr lang="en-ZA" sz="32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14600" y="3810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COMMUNITY</a:t>
            </a:r>
            <a:endParaRPr lang="en-ZA" sz="32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800" y="3617893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Select the </a:t>
            </a:r>
          </a:p>
          <a:p>
            <a:pPr algn="r">
              <a:defRPr/>
            </a:pP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country of origin.</a:t>
            </a:r>
          </a:p>
        </p:txBody>
      </p:sp>
      <p:cxnSp>
        <p:nvCxnSpPr>
          <p:cNvPr id="34" name="Shape 16"/>
          <p:cNvCxnSpPr>
            <a:stCxn id="33" idx="0"/>
            <a:endCxn id="10" idx="0"/>
          </p:cNvCxnSpPr>
          <p:nvPr/>
        </p:nvCxnSpPr>
        <p:spPr>
          <a:xfrm rot="5400000" flipH="1" flipV="1">
            <a:off x="3010704" y="1827997"/>
            <a:ext cx="36493" cy="3543300"/>
          </a:xfrm>
          <a:prstGeom prst="curvedConnector3">
            <a:avLst>
              <a:gd name="adj1" fmla="val 726422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086600" y="3352800"/>
            <a:ext cx="1981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Add t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ags / keywords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to help describe your community and make it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easier for others to find.</a:t>
            </a:r>
          </a:p>
        </p:txBody>
      </p:sp>
      <p:cxnSp>
        <p:nvCxnSpPr>
          <p:cNvPr id="37" name="Shape 13"/>
          <p:cNvCxnSpPr>
            <a:stCxn id="36" idx="1"/>
            <a:endCxn id="11" idx="7"/>
          </p:cNvCxnSpPr>
          <p:nvPr/>
        </p:nvCxnSpPr>
        <p:spPr>
          <a:xfrm rot="10800000" flipV="1">
            <a:off x="5289364" y="3937575"/>
            <a:ext cx="1797237" cy="145661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086600" y="4800600"/>
            <a:ext cx="198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Select whether you want your community to be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public or private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.</a:t>
            </a:r>
          </a:p>
        </p:txBody>
      </p:sp>
      <p:cxnSp>
        <p:nvCxnSpPr>
          <p:cNvPr id="45" name="Shape 13"/>
          <p:cNvCxnSpPr>
            <a:stCxn id="44" idx="1"/>
            <a:endCxn id="12" idx="0"/>
          </p:cNvCxnSpPr>
          <p:nvPr/>
        </p:nvCxnSpPr>
        <p:spPr>
          <a:xfrm rot="10800000">
            <a:off x="3962400" y="4572000"/>
            <a:ext cx="3124200" cy="705654"/>
          </a:xfrm>
          <a:prstGeom prst="curvedConnector4">
            <a:avLst>
              <a:gd name="adj1" fmla="val 47561"/>
              <a:gd name="adj2" fmla="val 132395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990600" y="6136957"/>
            <a:ext cx="746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300" b="1" dirty="0" smtClean="0">
                <a:latin typeface="Segoe UI" pitchFamily="34" charset="0"/>
                <a:cs typeface="Segoe UI" pitchFamily="34" charset="0"/>
              </a:rPr>
              <a:t>New communities are moderated, so you will need to wait to get approval. </a:t>
            </a:r>
          </a:p>
          <a:p>
            <a:pPr algn="ctr">
              <a:defRPr/>
            </a:pPr>
            <a:r>
              <a:rPr lang="en-US" sz="1300" b="1" dirty="0" smtClean="0">
                <a:latin typeface="Segoe UI" pitchFamily="34" charset="0"/>
                <a:cs typeface="Segoe UI" pitchFamily="34" charset="0"/>
              </a:rPr>
              <a:t>But once it has been approved, you can start sharing ideas and enlisting recruits!</a:t>
            </a:r>
          </a:p>
        </p:txBody>
      </p:sp>
      <p:sp>
        <p:nvSpPr>
          <p:cNvPr id="59" name="Oval 58"/>
          <p:cNvSpPr/>
          <p:nvPr/>
        </p:nvSpPr>
        <p:spPr>
          <a:xfrm>
            <a:off x="2590800" y="55626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7</a:t>
            </a:r>
            <a:endParaRPr lang="en-ZA" dirty="0"/>
          </a:p>
        </p:txBody>
      </p:sp>
      <p:sp>
        <p:nvSpPr>
          <p:cNvPr id="60" name="TextBox 59"/>
          <p:cNvSpPr txBox="1"/>
          <p:nvPr/>
        </p:nvSpPr>
        <p:spPr>
          <a:xfrm>
            <a:off x="76200" y="47244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Then click on </a:t>
            </a:r>
          </a:p>
          <a:p>
            <a:pPr algn="r">
              <a:defRPr/>
            </a:pP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Create Community…</a:t>
            </a:r>
          </a:p>
        </p:txBody>
      </p:sp>
      <p:cxnSp>
        <p:nvCxnSpPr>
          <p:cNvPr id="61" name="Shape 16"/>
          <p:cNvCxnSpPr>
            <a:stCxn id="60" idx="0"/>
            <a:endCxn id="59" idx="0"/>
          </p:cNvCxnSpPr>
          <p:nvPr/>
        </p:nvCxnSpPr>
        <p:spPr>
          <a:xfrm rot="16200000" flipH="1">
            <a:off x="1466850" y="4286250"/>
            <a:ext cx="838200" cy="1714500"/>
          </a:xfrm>
          <a:prstGeom prst="curvedConnector3">
            <a:avLst>
              <a:gd name="adj1" fmla="val -27273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User Guide_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6" name="Picture 1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099" r="12922" b="60328"/>
          <a:stretch/>
        </p:blipFill>
        <p:spPr bwMode="auto">
          <a:xfrm>
            <a:off x="6908471" y="1473622"/>
            <a:ext cx="1549729" cy="2024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76" r="32519" b="5084"/>
          <a:stretch/>
        </p:blipFill>
        <p:spPr bwMode="auto">
          <a:xfrm>
            <a:off x="2336471" y="1480549"/>
            <a:ext cx="4597729" cy="4844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3886200" y="4216822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2</a:t>
            </a:r>
            <a:endParaRPr lang="en-ZA" dirty="0"/>
          </a:p>
        </p:txBody>
      </p:sp>
      <p:sp>
        <p:nvSpPr>
          <p:cNvPr id="16" name="Oval 15"/>
          <p:cNvSpPr/>
          <p:nvPr/>
        </p:nvSpPr>
        <p:spPr>
          <a:xfrm>
            <a:off x="3383478" y="1532997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1</a:t>
            </a:r>
            <a:endParaRPr lang="en-ZA" dirty="0"/>
          </a:p>
        </p:txBody>
      </p:sp>
      <p:sp>
        <p:nvSpPr>
          <p:cNvPr id="12" name="Oval 11"/>
          <p:cNvSpPr/>
          <p:nvPr/>
        </p:nvSpPr>
        <p:spPr>
          <a:xfrm>
            <a:off x="7886700" y="2490044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3</a:t>
            </a:r>
            <a:endParaRPr lang="en-ZA" dirty="0"/>
          </a:p>
        </p:txBody>
      </p:sp>
      <p:sp>
        <p:nvSpPr>
          <p:cNvPr id="13" name="Oval 12"/>
          <p:cNvSpPr/>
          <p:nvPr/>
        </p:nvSpPr>
        <p:spPr>
          <a:xfrm>
            <a:off x="6719248" y="2981363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4</a:t>
            </a:r>
            <a:endParaRPr lang="en-ZA" dirty="0"/>
          </a:p>
        </p:txBody>
      </p:sp>
      <p:sp>
        <p:nvSpPr>
          <p:cNvPr id="17" name="Oval 16"/>
          <p:cNvSpPr/>
          <p:nvPr/>
        </p:nvSpPr>
        <p:spPr>
          <a:xfrm>
            <a:off x="7924800" y="3069274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5</a:t>
            </a:r>
            <a:endParaRPr lang="en-ZA" dirty="0"/>
          </a:p>
        </p:txBody>
      </p:sp>
      <p:sp>
        <p:nvSpPr>
          <p:cNvPr id="10" name="TextBox 9"/>
          <p:cNvSpPr txBox="1"/>
          <p:nvPr/>
        </p:nvSpPr>
        <p:spPr>
          <a:xfrm>
            <a:off x="1375153" y="304800"/>
            <a:ext cx="25872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0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Resources</a:t>
            </a:r>
            <a:endParaRPr lang="en-ZA" sz="40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917918"/>
            <a:ext cx="2286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Access the latest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Library Resources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, organised according to categories </a:t>
            </a:r>
          </a:p>
          <a:p>
            <a:pPr algn="r"/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such as:</a:t>
            </a:r>
          </a:p>
          <a:p>
            <a:pPr marL="0" lvl="1" algn="r">
              <a:buFont typeface="Arial" pitchFamily="34" charset="0"/>
              <a:buChar char="•"/>
            </a:pPr>
            <a:r>
              <a:rPr lang="en-US" sz="1400" i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Teaching &amp; Learning</a:t>
            </a:r>
          </a:p>
          <a:p>
            <a:pPr marL="0" lvl="1" algn="r">
              <a:buFont typeface="Arial" pitchFamily="34" charset="0"/>
              <a:buChar char="•"/>
            </a:pPr>
            <a:r>
              <a:rPr lang="en-US" sz="1400" i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Leadership &amp; Innovation</a:t>
            </a:r>
          </a:p>
          <a:p>
            <a:pPr marL="0" lvl="1" algn="r">
              <a:buFont typeface="Arial" pitchFamily="34" charset="0"/>
              <a:buChar char="•"/>
            </a:pPr>
            <a:r>
              <a:rPr lang="en-US" sz="1400" i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Professional Development</a:t>
            </a:r>
          </a:p>
          <a:p>
            <a:pPr marL="0" lvl="1" algn="r">
              <a:buFont typeface="Arial" pitchFamily="34" charset="0"/>
              <a:buChar char="•"/>
            </a:pPr>
            <a:r>
              <a:rPr lang="en-US" sz="1400" i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Learning Environments.</a:t>
            </a:r>
          </a:p>
        </p:txBody>
      </p:sp>
      <p:cxnSp>
        <p:nvCxnSpPr>
          <p:cNvPr id="15" name="Shape 13"/>
          <p:cNvCxnSpPr>
            <a:stCxn id="11" idx="0"/>
            <a:endCxn id="16" idx="0"/>
          </p:cNvCxnSpPr>
          <p:nvPr/>
        </p:nvCxnSpPr>
        <p:spPr>
          <a:xfrm rot="5400000" flipH="1" flipV="1">
            <a:off x="2146979" y="529019"/>
            <a:ext cx="384921" cy="2392878"/>
          </a:xfrm>
          <a:prstGeom prst="curvedConnector3">
            <a:avLst>
              <a:gd name="adj1" fmla="val 159389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0" y="4445422"/>
            <a:ext cx="2362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Access the latest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Classroom Resources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which include exemplary uses of integrating ICT into teaching.</a:t>
            </a:r>
            <a:endParaRPr lang="en-ZA" sz="1400" dirty="0" smtClean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cxnSp>
        <p:nvCxnSpPr>
          <p:cNvPr id="20" name="Shape 16"/>
          <p:cNvCxnSpPr>
            <a:stCxn id="19" idx="0"/>
            <a:endCxn id="5" idx="0"/>
          </p:cNvCxnSpPr>
          <p:nvPr/>
        </p:nvCxnSpPr>
        <p:spPr>
          <a:xfrm rot="5400000" flipH="1" flipV="1">
            <a:off x="2495550" y="2902372"/>
            <a:ext cx="228600" cy="2857500"/>
          </a:xfrm>
          <a:prstGeom prst="curvedConnector3">
            <a:avLst>
              <a:gd name="adj1" fmla="val 20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086600" y="443315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Add a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Classroom Resource 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or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Library Resource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to the Network.</a:t>
            </a:r>
          </a:p>
        </p:txBody>
      </p:sp>
      <p:cxnSp>
        <p:nvCxnSpPr>
          <p:cNvPr id="22" name="Shape 13"/>
          <p:cNvCxnSpPr>
            <a:stCxn id="21" idx="1"/>
            <a:endCxn id="12" idx="0"/>
          </p:cNvCxnSpPr>
          <p:nvPr/>
        </p:nvCxnSpPr>
        <p:spPr>
          <a:xfrm rot="10800000" flipH="1" flipV="1">
            <a:off x="7086600" y="920368"/>
            <a:ext cx="952500" cy="1569675"/>
          </a:xfrm>
          <a:prstGeom prst="curvedConnector4">
            <a:avLst>
              <a:gd name="adj1" fmla="val -24000"/>
              <a:gd name="adj2" fmla="val 65196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086600" y="5131222"/>
            <a:ext cx="198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Access list of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Tools and Programs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highlighted on the Network.</a:t>
            </a:r>
            <a:endParaRPr lang="en-ZA" sz="1400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cxnSp>
        <p:nvCxnSpPr>
          <p:cNvPr id="24" name="Shape 13"/>
          <p:cNvCxnSpPr>
            <a:stCxn id="23" idx="0"/>
            <a:endCxn id="17" idx="6"/>
          </p:cNvCxnSpPr>
          <p:nvPr/>
        </p:nvCxnSpPr>
        <p:spPr>
          <a:xfrm rot="5400000" flipH="1" flipV="1">
            <a:off x="7198626" y="4100248"/>
            <a:ext cx="1909548" cy="152400"/>
          </a:xfrm>
          <a:prstGeom prst="curvedConnector4">
            <a:avLst>
              <a:gd name="adj1" fmla="val 46010"/>
              <a:gd name="adj2" fmla="val 2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010400" y="3988222"/>
            <a:ext cx="152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View and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Add Events 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to the Network.</a:t>
            </a:r>
            <a:endParaRPr lang="en-ZA" sz="1400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cxnSp>
        <p:nvCxnSpPr>
          <p:cNvPr id="32" name="Shape 13"/>
          <p:cNvCxnSpPr>
            <a:stCxn id="31" idx="1"/>
            <a:endCxn id="13" idx="4"/>
          </p:cNvCxnSpPr>
          <p:nvPr/>
        </p:nvCxnSpPr>
        <p:spPr>
          <a:xfrm rot="10800000">
            <a:off x="6871648" y="3286164"/>
            <a:ext cx="138752" cy="1071391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User Guide_bgpg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567" t="18208" r="33359" b="23028"/>
          <a:stretch/>
        </p:blipFill>
        <p:spPr bwMode="auto">
          <a:xfrm>
            <a:off x="457200" y="4267200"/>
            <a:ext cx="3429000" cy="228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50" r="33519" b="2381"/>
          <a:stretch/>
        </p:blipFill>
        <p:spPr bwMode="auto">
          <a:xfrm>
            <a:off x="2667000" y="1143000"/>
            <a:ext cx="3787872" cy="422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>
          <a:xfrm>
            <a:off x="5410200" y="13716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1</a:t>
            </a:r>
            <a:endParaRPr lang="en-ZA" dirty="0"/>
          </a:p>
        </p:txBody>
      </p:sp>
      <p:sp>
        <p:nvSpPr>
          <p:cNvPr id="9" name="Oval 8"/>
          <p:cNvSpPr/>
          <p:nvPr/>
        </p:nvSpPr>
        <p:spPr>
          <a:xfrm>
            <a:off x="5497285" y="1905983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2</a:t>
            </a:r>
            <a:endParaRPr lang="en-ZA" dirty="0"/>
          </a:p>
        </p:txBody>
      </p:sp>
      <p:sp>
        <p:nvSpPr>
          <p:cNvPr id="10" name="Oval 9"/>
          <p:cNvSpPr/>
          <p:nvPr/>
        </p:nvSpPr>
        <p:spPr>
          <a:xfrm>
            <a:off x="3678381" y="34290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3</a:t>
            </a:r>
            <a:endParaRPr lang="en-ZA" dirty="0"/>
          </a:p>
        </p:txBody>
      </p:sp>
      <p:sp>
        <p:nvSpPr>
          <p:cNvPr id="11" name="Oval 10"/>
          <p:cNvSpPr/>
          <p:nvPr/>
        </p:nvSpPr>
        <p:spPr>
          <a:xfrm>
            <a:off x="3068781" y="5060768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4</a:t>
            </a:r>
            <a:endParaRPr lang="en-ZA" dirty="0"/>
          </a:p>
        </p:txBody>
      </p:sp>
      <p:pic>
        <p:nvPicPr>
          <p:cNvPr id="13" name="Picture 1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98" t="33407" r="33245" b="15673"/>
          <a:stretch/>
        </p:blipFill>
        <p:spPr bwMode="auto">
          <a:xfrm>
            <a:off x="4760667" y="4343400"/>
            <a:ext cx="4002333" cy="2280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629400" y="2286000"/>
            <a:ext cx="28194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Give your Resource a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Title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.</a:t>
            </a:r>
          </a:p>
        </p:txBody>
      </p:sp>
      <p:cxnSp>
        <p:nvCxnSpPr>
          <p:cNvPr id="16" name="Shape 13"/>
          <p:cNvCxnSpPr>
            <a:stCxn id="15" idx="1"/>
            <a:endCxn id="7" idx="6"/>
          </p:cNvCxnSpPr>
          <p:nvPr/>
        </p:nvCxnSpPr>
        <p:spPr>
          <a:xfrm rot="10800000">
            <a:off x="5715000" y="1524000"/>
            <a:ext cx="914400" cy="9144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200" y="861536"/>
            <a:ext cx="2514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Select your file 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(if your upload consists of several files, zip them first) to upload.</a:t>
            </a:r>
            <a:endParaRPr lang="en-ZA" sz="1400" dirty="0" smtClean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cxnSp>
        <p:nvCxnSpPr>
          <p:cNvPr id="18" name="Shape 16"/>
          <p:cNvCxnSpPr>
            <a:stCxn id="17" idx="3"/>
            <a:endCxn id="10" idx="2"/>
          </p:cNvCxnSpPr>
          <p:nvPr/>
        </p:nvCxnSpPr>
        <p:spPr>
          <a:xfrm>
            <a:off x="2590800" y="1230868"/>
            <a:ext cx="1087581" cy="235053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629400" y="2587823"/>
            <a:ext cx="2819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Provide a 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Description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.</a:t>
            </a:r>
          </a:p>
        </p:txBody>
      </p:sp>
      <p:cxnSp>
        <p:nvCxnSpPr>
          <p:cNvPr id="20" name="Shape 13"/>
          <p:cNvCxnSpPr>
            <a:stCxn id="19" idx="1"/>
            <a:endCxn id="9" idx="4"/>
          </p:cNvCxnSpPr>
          <p:nvPr/>
        </p:nvCxnSpPr>
        <p:spPr>
          <a:xfrm rot="10800000">
            <a:off x="5649686" y="2210784"/>
            <a:ext cx="979715" cy="530929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553200" y="37338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Specify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Instructional type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.</a:t>
            </a:r>
          </a:p>
        </p:txBody>
      </p:sp>
      <p:cxnSp>
        <p:nvCxnSpPr>
          <p:cNvPr id="22" name="Shape 13"/>
          <p:cNvCxnSpPr>
            <a:stCxn id="21" idx="2"/>
            <a:endCxn id="40" idx="7"/>
          </p:cNvCxnSpPr>
          <p:nvPr/>
        </p:nvCxnSpPr>
        <p:spPr>
          <a:xfrm rot="5400000">
            <a:off x="6179624" y="4204960"/>
            <a:ext cx="1197817" cy="1301937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05600" y="2918936"/>
            <a:ext cx="152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Specify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target Age Level 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of the resource</a:t>
            </a:r>
            <a:endParaRPr lang="en-ZA" sz="1400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cxnSp>
        <p:nvCxnSpPr>
          <p:cNvPr id="24" name="Shape 13"/>
          <p:cNvCxnSpPr>
            <a:stCxn id="23" idx="1"/>
            <a:endCxn id="39" idx="0"/>
          </p:cNvCxnSpPr>
          <p:nvPr/>
        </p:nvCxnSpPr>
        <p:spPr>
          <a:xfrm rot="10800000" flipV="1">
            <a:off x="5715000" y="3288268"/>
            <a:ext cx="990600" cy="1131332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514600" y="76200"/>
            <a:ext cx="1180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0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Add</a:t>
            </a:r>
            <a:endParaRPr lang="en-ZA" sz="40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5200" y="31498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Classroom</a:t>
            </a:r>
            <a:endParaRPr lang="en-ZA" sz="28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57800" y="1524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RESOURCE</a:t>
            </a:r>
            <a:endParaRPr lang="en-ZA" sz="32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38200" y="1600200"/>
            <a:ext cx="1752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Supply relevant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tags / keywords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for your resource</a:t>
            </a:r>
          </a:p>
        </p:txBody>
      </p:sp>
      <p:cxnSp>
        <p:nvCxnSpPr>
          <p:cNvPr id="34" name="Shape 16"/>
          <p:cNvCxnSpPr>
            <a:stCxn id="33" idx="2"/>
            <a:endCxn id="11" idx="0"/>
          </p:cNvCxnSpPr>
          <p:nvPr/>
        </p:nvCxnSpPr>
        <p:spPr>
          <a:xfrm rot="16200000" flipH="1">
            <a:off x="1106888" y="2946475"/>
            <a:ext cx="2721904" cy="1506681"/>
          </a:xfrm>
          <a:prstGeom prst="curvedConnector3">
            <a:avLst>
              <a:gd name="adj1" fmla="val 32451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1371600" y="43434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5</a:t>
            </a:r>
            <a:endParaRPr lang="en-ZA" dirty="0"/>
          </a:p>
        </p:txBody>
      </p:sp>
      <p:sp>
        <p:nvSpPr>
          <p:cNvPr id="38" name="Oval 37"/>
          <p:cNvSpPr/>
          <p:nvPr/>
        </p:nvSpPr>
        <p:spPr>
          <a:xfrm>
            <a:off x="1295400" y="51816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6</a:t>
            </a:r>
            <a:endParaRPr lang="en-ZA" dirty="0"/>
          </a:p>
        </p:txBody>
      </p:sp>
      <p:sp>
        <p:nvSpPr>
          <p:cNvPr id="39" name="Oval 38"/>
          <p:cNvSpPr/>
          <p:nvPr/>
        </p:nvSpPr>
        <p:spPr>
          <a:xfrm>
            <a:off x="5562600" y="44196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7</a:t>
            </a:r>
            <a:endParaRPr lang="en-ZA" dirty="0"/>
          </a:p>
        </p:txBody>
      </p:sp>
      <p:sp>
        <p:nvSpPr>
          <p:cNvPr id="40" name="Oval 39"/>
          <p:cNvSpPr/>
          <p:nvPr/>
        </p:nvSpPr>
        <p:spPr>
          <a:xfrm>
            <a:off x="5867400" y="54102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8</a:t>
            </a:r>
            <a:endParaRPr lang="en-ZA" dirty="0"/>
          </a:p>
        </p:txBody>
      </p:sp>
      <p:sp>
        <p:nvSpPr>
          <p:cNvPr id="41" name="Oval 40"/>
          <p:cNvSpPr/>
          <p:nvPr/>
        </p:nvSpPr>
        <p:spPr>
          <a:xfrm>
            <a:off x="7772400" y="6172200"/>
            <a:ext cx="304800" cy="3048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9</a:t>
            </a:r>
            <a:endParaRPr lang="en-ZA" dirty="0"/>
          </a:p>
        </p:txBody>
      </p:sp>
      <p:sp>
        <p:nvSpPr>
          <p:cNvPr id="45" name="TextBox 44"/>
          <p:cNvSpPr txBox="1"/>
          <p:nvPr/>
        </p:nvSpPr>
        <p:spPr>
          <a:xfrm>
            <a:off x="152400" y="2362200"/>
            <a:ext cx="1447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Add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name of the author / creator 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of the resource (if not your own) and their title.</a:t>
            </a:r>
          </a:p>
        </p:txBody>
      </p:sp>
      <p:cxnSp>
        <p:nvCxnSpPr>
          <p:cNvPr id="46" name="Shape 16"/>
          <p:cNvCxnSpPr>
            <a:stCxn id="45" idx="2"/>
            <a:endCxn id="37" idx="2"/>
          </p:cNvCxnSpPr>
          <p:nvPr/>
        </p:nvCxnSpPr>
        <p:spPr>
          <a:xfrm rot="16200000" flipH="1">
            <a:off x="749648" y="3873847"/>
            <a:ext cx="748605" cy="4953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295400" y="3200400"/>
            <a:ext cx="114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Select relevant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Subject</a:t>
            </a:r>
            <a:r>
              <a:rPr lang="en-ZA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options.</a:t>
            </a:r>
          </a:p>
        </p:txBody>
      </p:sp>
      <p:cxnSp>
        <p:nvCxnSpPr>
          <p:cNvPr id="50" name="Shape 16"/>
          <p:cNvCxnSpPr>
            <a:stCxn id="49" idx="2"/>
            <a:endCxn id="38" idx="6"/>
          </p:cNvCxnSpPr>
          <p:nvPr/>
        </p:nvCxnSpPr>
        <p:spPr>
          <a:xfrm rot="5400000">
            <a:off x="1143804" y="4610903"/>
            <a:ext cx="1179493" cy="2667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8153400" y="343918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Click on ‘</a:t>
            </a:r>
            <a:r>
              <a:rPr lang="en-US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Save</a:t>
            </a:r>
            <a:r>
              <a:rPr lang="en-US" sz="14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’.</a:t>
            </a:r>
            <a:endParaRPr lang="en-ZA" sz="1400" dirty="0" smtClean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cxnSp>
        <p:nvCxnSpPr>
          <p:cNvPr id="71" name="Shape 13"/>
          <p:cNvCxnSpPr>
            <a:stCxn id="70" idx="2"/>
            <a:endCxn id="41" idx="0"/>
          </p:cNvCxnSpPr>
          <p:nvPr/>
        </p:nvCxnSpPr>
        <p:spPr>
          <a:xfrm rot="5400000">
            <a:off x="7143750" y="4743450"/>
            <a:ext cx="2209800" cy="6477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629400" y="889337"/>
            <a:ext cx="220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Segoe UI" pitchFamily="34" charset="0"/>
                <a:cs typeface="Segoe UI" pitchFamily="34" charset="0"/>
              </a:rPr>
              <a:t>To upload a </a:t>
            </a:r>
          </a:p>
          <a:p>
            <a:pPr algn="ctr"/>
            <a:r>
              <a:rPr lang="en-US" sz="1500" b="1" dirty="0" smtClean="0">
                <a:latin typeface="Segoe UI" pitchFamily="34" charset="0"/>
                <a:cs typeface="Segoe UI" pitchFamily="34" charset="0"/>
              </a:rPr>
              <a:t>resource, simply follow the </a:t>
            </a:r>
          </a:p>
          <a:p>
            <a:pPr algn="ctr"/>
            <a:r>
              <a:rPr lang="en-US" sz="1500" b="1" dirty="0" smtClean="0">
                <a:latin typeface="Segoe UI" pitchFamily="34" charset="0"/>
                <a:cs typeface="Segoe UI" pitchFamily="34" charset="0"/>
              </a:rPr>
              <a:t>following steps:</a:t>
            </a:r>
            <a:endParaRPr lang="en-ZA" sz="1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User Guide_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41" r="32050" b="4380"/>
          <a:stretch/>
        </p:blipFill>
        <p:spPr bwMode="auto">
          <a:xfrm>
            <a:off x="1066800" y="1293423"/>
            <a:ext cx="5105400" cy="5370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" y="228600"/>
            <a:ext cx="14402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0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Tools</a:t>
            </a:r>
            <a:endParaRPr lang="en-ZA" sz="4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482025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&amp;</a:t>
            </a:r>
            <a:endParaRPr lang="en-ZA" sz="3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09800" y="558225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PROGRAMS</a:t>
            </a:r>
            <a:endParaRPr lang="en-ZA" sz="3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00800" y="1371600"/>
            <a:ext cx="2209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This page provides all members with access to </a:t>
            </a:r>
            <a:r>
              <a:rPr lang="en-US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free tools, programs and solutions</a:t>
            </a:r>
            <a:r>
              <a:rPr lang="en-US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that </a:t>
            </a:r>
            <a:r>
              <a:rPr lang="en-US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enable lifelong learners to realize their full potential</a:t>
            </a:r>
            <a:r>
              <a:rPr lang="en-US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. </a:t>
            </a:r>
            <a:endParaRPr lang="en-ZA" dirty="0" smtClean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cxnSp>
        <p:nvCxnSpPr>
          <p:cNvPr id="10" name="Shape 13"/>
          <p:cNvCxnSpPr>
            <a:stCxn id="9" idx="2"/>
          </p:cNvCxnSpPr>
          <p:nvPr/>
        </p:nvCxnSpPr>
        <p:spPr>
          <a:xfrm rot="5400000">
            <a:off x="6354811" y="3116313"/>
            <a:ext cx="587278" cy="171450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User Guide_bgFBp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0" y="6172200"/>
            <a:ext cx="9144000" cy="457200"/>
          </a:xfrm>
          <a:prstGeom prst="rect">
            <a:avLst/>
          </a:prstGeom>
          <a:noFill/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2514600"/>
            <a:ext cx="693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Join the </a:t>
            </a:r>
            <a:r>
              <a:rPr lang="en-ZA" sz="1400" b="1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Partners in Learning Network (Africa) fan page </a:t>
            </a:r>
            <a:r>
              <a:rPr lang="en-ZA" sz="1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and you will:</a:t>
            </a:r>
            <a:endParaRPr lang="en-ZA" sz="140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04800" y="6200001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100" b="1" dirty="0" smtClean="0">
                <a:latin typeface="Segoe UI" pitchFamily="34" charset="0"/>
                <a:cs typeface="Segoe UI" pitchFamily="34" charset="0"/>
              </a:rPr>
              <a:t>Visit</a:t>
            </a:r>
            <a:r>
              <a:rPr lang="en-ZA" sz="1100" b="1" dirty="0">
                <a:latin typeface="Segoe UI" pitchFamily="34" charset="0"/>
                <a:cs typeface="Segoe UI" pitchFamily="34" charset="0"/>
              </a:rPr>
              <a:t>: </a:t>
            </a:r>
            <a:r>
              <a:rPr lang="en-ZA" sz="1100" b="1" u="sng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  <a:hlinkClick r:id="rId4"/>
              </a:rPr>
              <a:t>http://www.facebook.com/pages/Partners-in-Learning-Network-Africa/139543289420280?ref=sgm</a:t>
            </a:r>
            <a:r>
              <a:rPr lang="en-ZA" sz="1100" b="1" dirty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</a:t>
            </a:r>
            <a:endParaRPr lang="en-ZA" sz="11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115669"/>
            <a:ext cx="12250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40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Find</a:t>
            </a:r>
            <a:endParaRPr lang="en-ZA" sz="4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1600" y="369094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6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US</a:t>
            </a:r>
            <a:endParaRPr lang="en-ZA" sz="36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521494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on</a:t>
            </a:r>
            <a:endParaRPr lang="en-ZA" sz="24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62200" y="3048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600" b="1" dirty="0" err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FaceBook</a:t>
            </a:r>
            <a:r>
              <a:rPr lang="en-ZA" sz="36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!</a:t>
            </a:r>
            <a:endParaRPr lang="en-ZA" sz="3600" b="1" dirty="0">
              <a:solidFill>
                <a:schemeClr val="bg1"/>
              </a:solidFill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85800" y="2743200"/>
            <a:ext cx="8229600" cy="22098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en-ZA" sz="13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  Receive </a:t>
            </a:r>
            <a:r>
              <a:rPr lang="en-ZA" sz="13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alerts about the latest resource offerings </a:t>
            </a:r>
            <a:r>
              <a:rPr lang="en-ZA" sz="13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on </a:t>
            </a:r>
            <a:r>
              <a:rPr lang="en-ZA" sz="1300" dirty="0" err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PiLN</a:t>
            </a:r>
            <a:r>
              <a:rPr lang="en-ZA" sz="13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including amazing Virtual Classroom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ZA" sz="13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    Tours created by Innovative Teachers from across Africa.</a:t>
            </a:r>
          </a:p>
          <a:p>
            <a:pPr marL="177800" indent="-177800">
              <a:lnSpc>
                <a:spcPct val="150000"/>
              </a:lnSpc>
              <a:spcBef>
                <a:spcPts val="0"/>
              </a:spcBef>
            </a:pPr>
            <a:r>
              <a:rPr lang="en-ZA" sz="13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Be the </a:t>
            </a:r>
            <a:r>
              <a:rPr lang="en-ZA" sz="13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first to know about exciting upcoming competitions</a:t>
            </a:r>
            <a:r>
              <a:rPr lang="en-ZA" sz="13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.</a:t>
            </a:r>
          </a:p>
          <a:p>
            <a:pPr marL="177800" indent="-177800">
              <a:lnSpc>
                <a:spcPct val="150000"/>
              </a:lnSpc>
              <a:spcBef>
                <a:spcPts val="0"/>
              </a:spcBef>
            </a:pPr>
            <a:r>
              <a:rPr lang="en-ZA" sz="13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Find out about the </a:t>
            </a:r>
            <a:r>
              <a:rPr lang="en-ZA" sz="13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latest and greatest free tools and programmes </a:t>
            </a:r>
            <a:r>
              <a:rPr lang="en-ZA" sz="13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for you and your school.</a:t>
            </a:r>
          </a:p>
          <a:p>
            <a:pPr marL="177800" indent="-177800">
              <a:lnSpc>
                <a:spcPct val="150000"/>
              </a:lnSpc>
              <a:spcBef>
                <a:spcPts val="0"/>
              </a:spcBef>
            </a:pPr>
            <a:r>
              <a:rPr lang="en-ZA" sz="13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Be alerted about </a:t>
            </a:r>
            <a:r>
              <a:rPr lang="en-ZA" sz="13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exiting new communities </a:t>
            </a:r>
            <a:r>
              <a:rPr lang="en-ZA" sz="13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on the Partners in Learning Network.</a:t>
            </a:r>
          </a:p>
          <a:p>
            <a:pPr marL="177800" indent="-177800">
              <a:lnSpc>
                <a:spcPct val="150000"/>
              </a:lnSpc>
              <a:spcBef>
                <a:spcPts val="0"/>
              </a:spcBef>
            </a:pPr>
            <a:r>
              <a:rPr lang="en-ZA" sz="13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Help grow the community of teachers </a:t>
            </a:r>
            <a:r>
              <a:rPr lang="en-ZA" sz="13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who </a:t>
            </a:r>
            <a:r>
              <a:rPr lang="en-ZA" sz="13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value innovative uses of information </a:t>
            </a:r>
            <a:r>
              <a:rPr lang="en-ZA" sz="13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and </a:t>
            </a:r>
          </a:p>
          <a:p>
            <a:pPr marL="177800" indent="-177800">
              <a:spcBef>
                <a:spcPts val="0"/>
              </a:spcBef>
              <a:buNone/>
            </a:pPr>
            <a:r>
              <a:rPr lang="en-ZA" sz="13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	communication technology that improves learning outcomes</a:t>
            </a:r>
            <a:r>
              <a:rPr lang="en-ZA" sz="1300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.</a:t>
            </a:r>
            <a:endParaRPr lang="en-ZA" sz="1300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4" name="Round Single Corner Rectangle 13"/>
          <p:cNvSpPr/>
          <p:nvPr/>
        </p:nvSpPr>
        <p:spPr>
          <a:xfrm>
            <a:off x="4343400" y="1348770"/>
            <a:ext cx="4191000" cy="784830"/>
          </a:xfrm>
          <a:prstGeom prst="round1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ZA" sz="1500" b="1" dirty="0" smtClean="0">
                <a:latin typeface="Segoe UI" pitchFamily="34" charset="0"/>
                <a:cs typeface="Segoe UI" pitchFamily="34" charset="0"/>
              </a:rPr>
              <a:t>Did you know: </a:t>
            </a:r>
          </a:p>
          <a:p>
            <a:pPr>
              <a:defRPr/>
            </a:pPr>
            <a:r>
              <a:rPr lang="en-ZA" sz="1500" b="1" dirty="0" smtClean="0">
                <a:latin typeface="Segoe UI" pitchFamily="34" charset="0"/>
                <a:cs typeface="Segoe UI" pitchFamily="34" charset="0"/>
              </a:rPr>
              <a:t>The Partners in Learning Network (Africa) </a:t>
            </a:r>
          </a:p>
          <a:p>
            <a:pPr>
              <a:defRPr/>
            </a:pPr>
            <a:r>
              <a:rPr lang="en-ZA" sz="1500" b="1" dirty="0" smtClean="0">
                <a:latin typeface="Segoe UI" pitchFamily="34" charset="0"/>
                <a:cs typeface="Segoe UI" pitchFamily="34" charset="0"/>
              </a:rPr>
              <a:t>is now on </a:t>
            </a:r>
            <a:r>
              <a:rPr lang="en-ZA" sz="1500" b="1" dirty="0" err="1" smtClean="0">
                <a:latin typeface="Segoe UI" pitchFamily="34" charset="0"/>
                <a:cs typeface="Segoe UI" pitchFamily="34" charset="0"/>
              </a:rPr>
              <a:t>FaceBook</a:t>
            </a:r>
            <a:r>
              <a:rPr lang="en-ZA" sz="1500" b="1" dirty="0" smtClean="0">
                <a:latin typeface="Segoe UI" pitchFamily="34" charset="0"/>
                <a:cs typeface="Segoe UI" pitchFamily="34" charset="0"/>
              </a:rPr>
              <a:t>…?</a:t>
            </a:r>
          </a:p>
        </p:txBody>
      </p:sp>
      <p:sp>
        <p:nvSpPr>
          <p:cNvPr id="17" name="Round Single Corner Rectangle 16"/>
          <p:cNvSpPr/>
          <p:nvPr/>
        </p:nvSpPr>
        <p:spPr>
          <a:xfrm>
            <a:off x="2209800" y="5070157"/>
            <a:ext cx="5638800" cy="492443"/>
          </a:xfrm>
          <a:prstGeom prst="round1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ZA" sz="1300" dirty="0" smtClean="0">
                <a:latin typeface="Segoe UI" pitchFamily="34" charset="0"/>
                <a:cs typeface="Segoe UI" pitchFamily="34" charset="0"/>
              </a:rPr>
              <a:t>Help spread the word. Share the link with all your friends and colleagues. </a:t>
            </a:r>
            <a:r>
              <a:rPr lang="en-ZA" sz="1300" b="1" dirty="0" smtClean="0">
                <a:latin typeface="Segoe UI" pitchFamily="34" charset="0"/>
                <a:cs typeface="Segoe UI" pitchFamily="34" charset="0"/>
              </a:rPr>
              <a:t>“Like” </a:t>
            </a:r>
            <a:r>
              <a:rPr lang="en-ZA" sz="1300" dirty="0" smtClean="0">
                <a:latin typeface="Segoe UI" pitchFamily="34" charset="0"/>
                <a:cs typeface="Segoe UI" pitchFamily="34" charset="0"/>
              </a:rPr>
              <a:t>the </a:t>
            </a:r>
            <a:r>
              <a:rPr lang="en-ZA" sz="1300" b="1" dirty="0" smtClean="0">
                <a:latin typeface="Segoe UI" pitchFamily="34" charset="0"/>
                <a:cs typeface="Segoe UI" pitchFamily="34" charset="0"/>
              </a:rPr>
              <a:t>Partners in Learning Network</a:t>
            </a:r>
            <a:r>
              <a:rPr lang="en-ZA" sz="1300" dirty="0" smtClean="0">
                <a:latin typeface="Segoe UI" pitchFamily="34" charset="0"/>
                <a:cs typeface="Segoe UI" pitchFamily="34" charset="0"/>
              </a:rPr>
              <a:t> fan page on </a:t>
            </a:r>
            <a:r>
              <a:rPr lang="en-ZA" sz="1300" dirty="0" err="1" smtClean="0">
                <a:latin typeface="Segoe UI" pitchFamily="34" charset="0"/>
                <a:cs typeface="Segoe UI" pitchFamily="34" charset="0"/>
              </a:rPr>
              <a:t>FaceBook</a:t>
            </a:r>
            <a:r>
              <a:rPr lang="en-ZA" sz="1300" dirty="0" smtClean="0">
                <a:latin typeface="Segoe UI" pitchFamily="34" charset="0"/>
                <a:cs typeface="Segoe UI" pitchFamily="34" charset="0"/>
              </a:rPr>
              <a:t> today!</a:t>
            </a:r>
          </a:p>
        </p:txBody>
      </p:sp>
      <p:pic>
        <p:nvPicPr>
          <p:cNvPr id="16" name="Picture 15" descr="FBimag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57600" y="1467832"/>
            <a:ext cx="566738" cy="56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359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User Guide_bge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3429000"/>
            <a:ext cx="4038600" cy="1981200"/>
          </a:xfrm>
          <a:noFill/>
          <a:ln>
            <a:noFill/>
          </a:ln>
        </p:spPr>
        <p:txBody>
          <a:bodyPr>
            <a:noAutofit/>
          </a:bodyPr>
          <a:lstStyle/>
          <a:p>
            <a:pPr marL="0" lvl="0" indent="0" algn="ctr" defTabSz="457200">
              <a:spcBef>
                <a:spcPct val="0"/>
              </a:spcBef>
              <a:buNone/>
              <a:defRPr/>
            </a:pPr>
            <a:r>
              <a:rPr lang="en-US" sz="1400" b="1" dirty="0" smtClean="0">
                <a:latin typeface="Segoe UI" pitchFamily="34" charset="0"/>
                <a:cs typeface="Segoe UI" pitchFamily="34" charset="0"/>
              </a:rPr>
              <a:t>For more information </a:t>
            </a:r>
          </a:p>
          <a:p>
            <a:pPr marL="0" lvl="0" indent="0" algn="ctr" defTabSz="457200">
              <a:spcBef>
                <a:spcPct val="0"/>
              </a:spcBef>
              <a:buNone/>
              <a:defRPr/>
            </a:pPr>
            <a:r>
              <a:rPr lang="en-US" sz="1400" b="1" dirty="0" smtClean="0">
                <a:latin typeface="Segoe UI" pitchFamily="34" charset="0"/>
                <a:cs typeface="Segoe UI" pitchFamily="34" charset="0"/>
              </a:rPr>
              <a:t>contact:</a:t>
            </a:r>
          </a:p>
          <a:p>
            <a:pPr marL="0" lvl="0" indent="0" algn="ctr" defTabSz="457200">
              <a:spcBef>
                <a:spcPct val="0"/>
              </a:spcBef>
              <a:buNone/>
              <a:defRPr/>
            </a:pPr>
            <a:r>
              <a:rPr lang="en-ZA" sz="1400" b="1" dirty="0" smtClean="0">
                <a:latin typeface="Segoe UI" pitchFamily="34" charset="0"/>
                <a:cs typeface="Segoe UI" pitchFamily="34" charset="0"/>
              </a:rPr>
              <a:t>Angela Schaerer: </a:t>
            </a:r>
          </a:p>
          <a:p>
            <a:pPr marL="0" lvl="0" indent="0" algn="ctr" defTabSz="457200">
              <a:spcBef>
                <a:spcPct val="0"/>
              </a:spcBef>
              <a:buNone/>
              <a:defRPr/>
            </a:pPr>
            <a:r>
              <a:rPr lang="en-ZA" sz="1400" b="1" u="sng" dirty="0" smtClean="0">
                <a:latin typeface="Segoe UI" pitchFamily="34" charset="0"/>
                <a:cs typeface="Segoe UI" pitchFamily="34" charset="0"/>
                <a:hlinkClick r:id="rId3"/>
              </a:rPr>
              <a:t>v-angels@microsoft.com</a:t>
            </a:r>
            <a:r>
              <a:rPr lang="en-ZA" sz="1400" b="1" u="sng" dirty="0" smtClean="0">
                <a:latin typeface="Segoe UI" pitchFamily="34" charset="0"/>
                <a:cs typeface="Segoe UI" pitchFamily="34" charset="0"/>
              </a:rPr>
              <a:t> </a:t>
            </a:r>
          </a:p>
          <a:p>
            <a:pPr marL="0" lvl="0" indent="0" algn="ctr" defTabSz="457200">
              <a:spcBef>
                <a:spcPct val="0"/>
              </a:spcBef>
              <a:buNone/>
              <a:defRPr/>
            </a:pPr>
            <a:r>
              <a:rPr lang="en-ZA" sz="1400" b="1" dirty="0">
                <a:latin typeface="Segoe UI" pitchFamily="34" charset="0"/>
                <a:cs typeface="Segoe UI" pitchFamily="34" charset="0"/>
              </a:rPr>
              <a:t>Victor Ngobeni: </a:t>
            </a:r>
            <a:endParaRPr lang="en-ZA" sz="1400" b="1" dirty="0" smtClean="0">
              <a:latin typeface="Segoe UI" pitchFamily="34" charset="0"/>
              <a:cs typeface="Segoe UI" pitchFamily="34" charset="0"/>
            </a:endParaRPr>
          </a:p>
          <a:p>
            <a:pPr marL="0" lvl="0" indent="0" algn="ctr" defTabSz="457200">
              <a:spcBef>
                <a:spcPct val="0"/>
              </a:spcBef>
              <a:buNone/>
              <a:defRPr/>
            </a:pPr>
            <a:r>
              <a:rPr lang="en-ZA" sz="1400" b="1" u="sng" dirty="0" smtClean="0">
                <a:latin typeface="Segoe UI" pitchFamily="34" charset="0"/>
                <a:cs typeface="Segoe UI" pitchFamily="34" charset="0"/>
                <a:hlinkClick r:id="rId4"/>
              </a:rPr>
              <a:t>v-vingob@microsoft.com</a:t>
            </a:r>
            <a:endParaRPr lang="en-ZA" sz="1400" b="1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9200" y="152400"/>
            <a:ext cx="1955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Partners</a:t>
            </a:r>
            <a:endParaRPr lang="en-ZA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1544977" y="53340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in</a:t>
            </a:r>
            <a:endParaRPr lang="en-Z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975263" y="457200"/>
            <a:ext cx="34282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LEARNING</a:t>
            </a:r>
            <a:endParaRPr lang="en-ZA" sz="4800" dirty="0"/>
          </a:p>
        </p:txBody>
      </p:sp>
      <p:sp>
        <p:nvSpPr>
          <p:cNvPr id="12" name="TextBox 11"/>
          <p:cNvSpPr txBox="1"/>
          <p:nvPr/>
        </p:nvSpPr>
        <p:spPr>
          <a:xfrm>
            <a:off x="5181600" y="786825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Network</a:t>
            </a:r>
            <a:endParaRPr lang="en-ZA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" y="1524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Africa</a:t>
            </a:r>
            <a:endParaRPr lang="en-ZA" sz="2400" dirty="0"/>
          </a:p>
        </p:txBody>
      </p:sp>
      <p:pic>
        <p:nvPicPr>
          <p:cNvPr id="4" name="Picture 2" descr="Microsoft logo and tagline"/>
          <p:cNvPicPr>
            <a:picLocks noChangeAspect="1" noChangeArrowheads="1"/>
          </p:cNvPicPr>
          <p:nvPr/>
        </p:nvPicPr>
        <p:blipFill>
          <a:blip r:embed="rId5" cstate="screen">
            <a:lum bright="-100000"/>
          </a:blip>
          <a:srcRect/>
          <a:stretch>
            <a:fillRect/>
          </a:stretch>
        </p:blipFill>
        <p:spPr bwMode="black">
          <a:xfrm>
            <a:off x="457201" y="5943600"/>
            <a:ext cx="2469038" cy="533400"/>
          </a:xfrm>
          <a:prstGeom prst="rect">
            <a:avLst/>
          </a:prstGeom>
          <a:noFill/>
        </p:spPr>
      </p:pic>
      <p:sp>
        <p:nvSpPr>
          <p:cNvPr id="16" name="Round Single Corner Rectangle 15"/>
          <p:cNvSpPr/>
          <p:nvPr/>
        </p:nvSpPr>
        <p:spPr>
          <a:xfrm>
            <a:off x="1752600" y="1905000"/>
            <a:ext cx="6868004" cy="338554"/>
          </a:xfrm>
          <a:prstGeom prst="round1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solidFill>
                  <a:schemeClr val="tx2"/>
                </a:solidFill>
                <a:latin typeface="Segoe UI" pitchFamily="34" charset="0"/>
                <a:cs typeface="Segoe UI" pitchFamily="34" charset="0"/>
                <a:hlinkClick r:id="rId6"/>
              </a:rPr>
              <a:t>http://africa.partnersinlearningnetwork.com</a:t>
            </a:r>
            <a:endParaRPr lang="en-ZA" sz="1600" b="1" dirty="0" smtClean="0">
              <a:latin typeface="Segoe UI" pitchFamily="34" charset="0"/>
              <a:cs typeface="Segoe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l User Manual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A98EA67DC9F34F95C0D76AFEC5FD39" ma:contentTypeVersion="0" ma:contentTypeDescription="Create a new document." ma:contentTypeScope="" ma:versionID="a071590e4221bb148a7ed7253984bcf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E073B5-7B02-4971-A39E-57B7FA9C2CC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553F24-FC55-4991-BAF9-2C28083C3ABC}">
  <ds:schemaRefs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FD7BE14-40A7-41C0-96BE-2CF4764087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3124</TotalTime>
  <Words>1026</Words>
  <Application>Microsoft Office PowerPoint</Application>
  <PresentationFormat>On-screen Show (4:3)</PresentationFormat>
  <Paragraphs>226</Paragraphs>
  <Slides>16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Innovative Teachers Network Release 2.3 Wireframes</dc:title>
  <dc:creator>Lianne Morgan</dc:creator>
  <cp:lastModifiedBy>Gerald</cp:lastModifiedBy>
  <cp:revision>290</cp:revision>
  <dcterms:created xsi:type="dcterms:W3CDTF">2009-05-22T00:19:04Z</dcterms:created>
  <dcterms:modified xsi:type="dcterms:W3CDTF">2011-07-09T13:38:46Z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0x01010006A98EA67DC9F34F95C0D76AFEC5FD39</vt:lpwstr>
  </property>
</Properties>
</file>