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7" r:id="rId3"/>
    <p:sldId id="301" r:id="rId4"/>
    <p:sldId id="295" r:id="rId5"/>
    <p:sldId id="275" r:id="rId6"/>
    <p:sldId id="276" r:id="rId7"/>
    <p:sldId id="277" r:id="rId8"/>
    <p:sldId id="278" r:id="rId9"/>
    <p:sldId id="279" r:id="rId10"/>
    <p:sldId id="272" r:id="rId11"/>
    <p:sldId id="273" r:id="rId12"/>
    <p:sldId id="291" r:id="rId13"/>
    <p:sldId id="292" r:id="rId14"/>
    <p:sldId id="293" r:id="rId15"/>
    <p:sldId id="294" r:id="rId16"/>
    <p:sldId id="281" r:id="rId17"/>
    <p:sldId id="282" r:id="rId18"/>
    <p:sldId id="290" r:id="rId19"/>
    <p:sldId id="283" r:id="rId20"/>
    <p:sldId id="299" r:id="rId21"/>
    <p:sldId id="284" r:id="rId22"/>
    <p:sldId id="285" r:id="rId23"/>
    <p:sldId id="300" r:id="rId24"/>
    <p:sldId id="286" r:id="rId25"/>
    <p:sldId id="287" r:id="rId26"/>
    <p:sldId id="289" r:id="rId27"/>
    <p:sldId id="29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1" autoAdjust="0"/>
    <p:restoredTop sz="86425" autoAdjust="0"/>
  </p:normalViewPr>
  <p:slideViewPr>
    <p:cSldViewPr>
      <p:cViewPr varScale="1">
        <p:scale>
          <a:sx n="98" d="100"/>
          <a:sy n="98" d="100"/>
        </p:scale>
        <p:origin x="-12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1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4F76B-14E7-4FB3-9775-79FADBE695DA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CB613-DE09-4C23-8FB3-DDB5B89B4F4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5477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pic>
        <p:nvPicPr>
          <p:cNvPr id="17410" name="Picture 2" descr="C:\Users\Peter de Lisle\Documents\SchoolNet\X Box\Kinect_logo_web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3932958"/>
            <a:ext cx="3048000" cy="162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674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>
            <a:lvl1pPr>
              <a:defRPr b="1" spc="-1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pic>
        <p:nvPicPr>
          <p:cNvPr id="16386" name="Picture 2" descr="C:\Users\Peter de Lisle\Documents\SchoolNet\X Box\Kinect_logo_web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5869530"/>
            <a:ext cx="1855192" cy="98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92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304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254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1106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950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2234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746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25402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10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4489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CAE4B-0E6C-4B4F-93FE-C17C44DC98A3}" type="datetimeFigureOut">
              <a:rPr lang="en-ZA" smtClean="0"/>
              <a:t>2011/07/10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0423B-083E-4768-B9E9-15F2AB0A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420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3240360"/>
          </a:xfrm>
        </p:spPr>
        <p:txBody>
          <a:bodyPr>
            <a:normAutofit/>
          </a:bodyPr>
          <a:lstStyle/>
          <a:p>
            <a:r>
              <a:rPr lang="en-ZA" dirty="0" smtClean="0"/>
              <a:t>USING THE XBOX KINECT IN FOUNDATION PHASE ENGLISH LANGUAGE ACQUISITION</a:t>
            </a:r>
            <a:br>
              <a:rPr lang="en-ZA" dirty="0" smtClean="0"/>
            </a:br>
            <a:r>
              <a:rPr lang="en-ZA" sz="2700" dirty="0" smtClean="0"/>
              <a:t>Karen Kirsten, Janet Thomson, Peter de Lisle</a:t>
            </a:r>
            <a:endParaRPr lang="en-ZA" sz="2700" dirty="0"/>
          </a:p>
        </p:txBody>
      </p:sp>
    </p:spTree>
    <p:extLst>
      <p:ext uri="{BB962C8B-B14F-4D97-AF65-F5344CB8AC3E}">
        <p14:creationId xmlns:p14="http://schemas.microsoft.com/office/powerpoint/2010/main" val="39108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When,</a:t>
            </a:r>
            <a:r>
              <a:rPr lang="en-ZA" baseline="0" dirty="0" smtClean="0"/>
              <a:t> </a:t>
            </a:r>
            <a:r>
              <a:rPr lang="en-ZA" dirty="0" smtClean="0"/>
              <a:t>Where,</a:t>
            </a:r>
            <a:r>
              <a:rPr lang="en-ZA" baseline="0" dirty="0" smtClean="0"/>
              <a:t> What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2313257"/>
          </a:xfrm>
        </p:spPr>
        <p:txBody>
          <a:bodyPr>
            <a:normAutofit fontScale="85000" lnSpcReduction="10000"/>
          </a:bodyPr>
          <a:lstStyle/>
          <a:p>
            <a:r>
              <a:rPr lang="en-ZA" dirty="0" smtClean="0"/>
              <a:t>1 ½ months after international launch of </a:t>
            </a:r>
            <a:r>
              <a:rPr lang="en-ZA" dirty="0" err="1" smtClean="0"/>
              <a:t>Kinect</a:t>
            </a:r>
            <a:endParaRPr lang="en-ZA" dirty="0" smtClean="0"/>
          </a:p>
          <a:p>
            <a:r>
              <a:rPr lang="en-ZA" dirty="0" smtClean="0"/>
              <a:t>Lakeside Primary – Vryheid</a:t>
            </a:r>
          </a:p>
          <a:p>
            <a:r>
              <a:rPr lang="en-ZA" dirty="0" smtClean="0"/>
              <a:t>Basic Classroom setup</a:t>
            </a:r>
            <a:endParaRPr lang="en-ZA" dirty="0"/>
          </a:p>
        </p:txBody>
      </p:sp>
      <p:pic>
        <p:nvPicPr>
          <p:cNvPr id="7170" name="Picture 2" descr="C:\Users\Peter de Lisle\Documents\SchoolNet\X Box\lakeside oveerview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556791"/>
            <a:ext cx="3553073" cy="23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Peter de Lisle\Documents\SchoolNet\X Box\lakeside oveerview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4062784"/>
            <a:ext cx="3102441" cy="267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Peter de Lisle\Documents\SchoolNet\X Box\lakeside oveerview3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48128" y="4062784"/>
            <a:ext cx="3144688" cy="269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70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Where is Vryheid?</a:t>
            </a:r>
            <a:endParaRPr lang="en-Z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516911"/>
            <a:ext cx="7632848" cy="5267321"/>
          </a:xfrm>
          <a:prstGeom prst="foldedCorner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6948264" y="2420888"/>
            <a:ext cx="720080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101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I: The Problem, &amp; Principles for finding a Solution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48448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English as Language of Learning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 smtClean="0"/>
              <a:t>Learning </a:t>
            </a:r>
            <a:r>
              <a:rPr lang="en-ZA" i="1" dirty="0"/>
              <a:t>through</a:t>
            </a:r>
            <a:r>
              <a:rPr lang="en-ZA" dirty="0"/>
              <a:t> English </a:t>
            </a:r>
            <a:r>
              <a:rPr lang="en-ZA" dirty="0" smtClean="0"/>
              <a:t>is difficult</a:t>
            </a:r>
            <a:r>
              <a:rPr lang="en-ZA" dirty="0"/>
              <a:t>. </a:t>
            </a:r>
            <a:endParaRPr lang="en-ZA" dirty="0" smtClean="0"/>
          </a:p>
          <a:p>
            <a:r>
              <a:rPr lang="en-ZA" dirty="0" smtClean="0"/>
              <a:t>family illiteracy</a:t>
            </a:r>
          </a:p>
          <a:p>
            <a:r>
              <a:rPr lang="en-ZA" dirty="0" smtClean="0"/>
              <a:t>low </a:t>
            </a:r>
            <a:r>
              <a:rPr lang="en-ZA" dirty="0"/>
              <a:t>exposure to English </a:t>
            </a:r>
            <a:endParaRPr lang="en-ZA" dirty="0" smtClean="0"/>
          </a:p>
          <a:p>
            <a:r>
              <a:rPr lang="en-ZA" dirty="0" smtClean="0"/>
              <a:t>gap </a:t>
            </a:r>
            <a:r>
              <a:rPr lang="en-ZA" dirty="0"/>
              <a:t>between learners’ language ability and the language demands of the curriculum </a:t>
            </a:r>
            <a:endParaRPr lang="en-ZA" dirty="0" smtClean="0"/>
          </a:p>
          <a:p>
            <a:r>
              <a:rPr lang="en-ZA" dirty="0" smtClean="0"/>
              <a:t>Teachers not geared towards using </a:t>
            </a:r>
            <a:r>
              <a:rPr lang="en-ZA" dirty="0"/>
              <a:t>a </a:t>
            </a:r>
            <a:r>
              <a:rPr lang="en-ZA" dirty="0" smtClean="0"/>
              <a:t>language-supportive </a:t>
            </a:r>
            <a:r>
              <a:rPr lang="en-ZA" dirty="0"/>
              <a:t>pedagogy </a:t>
            </a:r>
            <a:endParaRPr lang="en-ZA" sz="2000" dirty="0" smtClean="0"/>
          </a:p>
          <a:p>
            <a:pPr marL="0" indent="0">
              <a:buNone/>
            </a:pPr>
            <a:r>
              <a:rPr lang="en-ZA" sz="2000" dirty="0" smtClean="0"/>
              <a:t>(</a:t>
            </a:r>
            <a:r>
              <a:rPr lang="en-ZA" sz="2000" dirty="0"/>
              <a:t>Clegg, </a:t>
            </a:r>
            <a:r>
              <a:rPr lang="en-ZA" sz="2000" dirty="0" err="1"/>
              <a:t>Ogange</a:t>
            </a:r>
            <a:r>
              <a:rPr lang="en-ZA" sz="2000" dirty="0"/>
              <a:t>, &amp; </a:t>
            </a:r>
            <a:r>
              <a:rPr lang="en-ZA" sz="2000" dirty="0" err="1"/>
              <a:t>Rodseth</a:t>
            </a:r>
            <a:r>
              <a:rPr lang="en-ZA" sz="2000" dirty="0"/>
              <a:t>, 2003</a:t>
            </a:r>
            <a:r>
              <a:rPr lang="en-ZA" sz="2000" dirty="0" smtClean="0"/>
              <a:t>)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96652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600" dirty="0" smtClean="0"/>
              <a:t>Features of Language-supportive </a:t>
            </a:r>
            <a:r>
              <a:rPr lang="en-ZA" sz="3600" dirty="0"/>
              <a:t>P</a:t>
            </a:r>
            <a:r>
              <a:rPr lang="en-ZA" sz="3600" dirty="0" smtClean="0"/>
              <a:t>edagogy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6059016" cy="4853135"/>
          </a:xfrm>
        </p:spPr>
        <p:txBody>
          <a:bodyPr>
            <a:normAutofit fontScale="85000" lnSpcReduction="10000"/>
          </a:bodyPr>
          <a:lstStyle/>
          <a:p>
            <a:r>
              <a:rPr lang="en-ZA" dirty="0" smtClean="0"/>
              <a:t>Use tasks which provide language support </a:t>
            </a:r>
          </a:p>
          <a:p>
            <a:r>
              <a:rPr lang="en-ZA" dirty="0" smtClean="0"/>
              <a:t>Use teacher-talk to present concepts</a:t>
            </a:r>
          </a:p>
          <a:p>
            <a:r>
              <a:rPr lang="en-ZA" dirty="0" smtClean="0"/>
              <a:t>Vary the form of classroom interaction </a:t>
            </a:r>
          </a:p>
          <a:p>
            <a:pPr lvl="1"/>
            <a:r>
              <a:rPr lang="en-ZA" dirty="0" smtClean="0"/>
              <a:t>teacher-centred, group, pairs, individual work</a:t>
            </a:r>
          </a:p>
          <a:p>
            <a:r>
              <a:rPr lang="en-ZA" dirty="0" smtClean="0"/>
              <a:t>Use visuals to support understanding</a:t>
            </a:r>
            <a:endParaRPr lang="en-ZA" dirty="0"/>
          </a:p>
          <a:p>
            <a:r>
              <a:rPr lang="en-ZA" dirty="0" smtClean="0"/>
              <a:t>Teach learning strategies for learning in a L2 </a:t>
            </a:r>
          </a:p>
          <a:p>
            <a:r>
              <a:rPr lang="en-ZA" dirty="0" smtClean="0"/>
              <a:t>Encourage learners to use their L1 under specific circumstances</a:t>
            </a:r>
            <a:endParaRPr lang="en-ZA" sz="2000" dirty="0" smtClean="0"/>
          </a:p>
          <a:p>
            <a:pPr marL="0" indent="0">
              <a:buNone/>
            </a:pPr>
            <a:r>
              <a:rPr lang="en-ZA" sz="2000" dirty="0" smtClean="0"/>
              <a:t>(Clegg, </a:t>
            </a:r>
            <a:r>
              <a:rPr lang="en-ZA" sz="2000" dirty="0" err="1" smtClean="0"/>
              <a:t>Ogange</a:t>
            </a:r>
            <a:r>
              <a:rPr lang="en-ZA" sz="2000" dirty="0" smtClean="0"/>
              <a:t>, &amp; </a:t>
            </a:r>
            <a:r>
              <a:rPr lang="en-ZA" sz="2000" dirty="0" err="1" smtClean="0"/>
              <a:t>Rodseth</a:t>
            </a:r>
            <a:r>
              <a:rPr lang="en-ZA" sz="2000" dirty="0" smtClean="0"/>
              <a:t>, 2003)</a:t>
            </a:r>
          </a:p>
        </p:txBody>
      </p:sp>
      <p:pic>
        <p:nvPicPr>
          <p:cNvPr id="4" name="Picture 3" descr="C:\Users\Peter de Lisle\Pictures\Nikon Transfer\2011\vryheid traiining\001\aDSC_090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2512" y="1600224"/>
            <a:ext cx="2053590" cy="2835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66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L2 Literacy in English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3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/>
              <a:t>“Literacy </a:t>
            </a:r>
            <a:r>
              <a:rPr lang="en-ZA" dirty="0"/>
              <a:t>programs that provide instructional support of oral language development in English, aligned with high-quality literacy instruction are the most successful</a:t>
            </a:r>
            <a:r>
              <a:rPr lang="en-ZA" dirty="0" smtClean="0"/>
              <a:t>.”</a:t>
            </a:r>
          </a:p>
          <a:p>
            <a:r>
              <a:rPr lang="en-ZA" dirty="0" smtClean="0"/>
              <a:t>“Students </a:t>
            </a:r>
            <a:r>
              <a:rPr lang="en-ZA" dirty="0"/>
              <a:t>instructed in their native language as well as in English perform </a:t>
            </a:r>
            <a:r>
              <a:rPr lang="en-ZA" dirty="0" smtClean="0"/>
              <a:t>better.”</a:t>
            </a:r>
          </a:p>
          <a:p>
            <a:pPr marL="0" indent="0">
              <a:buNone/>
            </a:pPr>
            <a:r>
              <a:rPr lang="en-ZA" sz="2400" dirty="0"/>
              <a:t>(August, 2006)</a:t>
            </a:r>
          </a:p>
        </p:txBody>
      </p:sp>
      <p:pic>
        <p:nvPicPr>
          <p:cNvPr id="4" name="Picture 3" descr="C:\Users\Peter de Lisle\Pictures\Nikon Transfer\2011\vryheid traiining\001\aDSC_089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4221088"/>
            <a:ext cx="3394705" cy="2469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75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Oral Activities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506916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ZA" dirty="0"/>
              <a:t>talk (in small groups) </a:t>
            </a:r>
            <a:endParaRPr lang="en-ZA" dirty="0" smtClean="0"/>
          </a:p>
          <a:p>
            <a:pPr lvl="0"/>
            <a:r>
              <a:rPr lang="en-ZA" dirty="0" smtClean="0"/>
              <a:t>speak </a:t>
            </a:r>
            <a:r>
              <a:rPr lang="en-ZA" dirty="0"/>
              <a:t>using guidance from </a:t>
            </a:r>
            <a:r>
              <a:rPr lang="en-ZA" dirty="0" smtClean="0"/>
              <a:t>visual</a:t>
            </a:r>
            <a:endParaRPr lang="en-ZA" dirty="0"/>
          </a:p>
          <a:p>
            <a:pPr lvl="0"/>
            <a:r>
              <a:rPr lang="en-ZA" dirty="0"/>
              <a:t>information gap activities</a:t>
            </a:r>
          </a:p>
          <a:p>
            <a:pPr lvl="0"/>
            <a:r>
              <a:rPr lang="en-ZA" dirty="0" smtClean="0"/>
              <a:t>card </a:t>
            </a:r>
            <a:r>
              <a:rPr lang="en-ZA" dirty="0"/>
              <a:t>sorting</a:t>
            </a:r>
          </a:p>
          <a:p>
            <a:pPr lvl="0"/>
            <a:r>
              <a:rPr lang="en-ZA" dirty="0"/>
              <a:t>speak, record and listen</a:t>
            </a:r>
          </a:p>
          <a:p>
            <a:pPr lvl="0"/>
            <a:r>
              <a:rPr lang="en-ZA" dirty="0" smtClean="0"/>
              <a:t>guidance </a:t>
            </a:r>
            <a:r>
              <a:rPr lang="en-ZA" dirty="0"/>
              <a:t>from words/phrases</a:t>
            </a:r>
          </a:p>
          <a:p>
            <a:pPr lvl="0"/>
            <a:r>
              <a:rPr lang="en-ZA" dirty="0" smtClean="0"/>
              <a:t>guidance </a:t>
            </a:r>
            <a:r>
              <a:rPr lang="en-ZA" dirty="0"/>
              <a:t>from connectors</a:t>
            </a:r>
          </a:p>
          <a:p>
            <a:pPr lvl="0"/>
            <a:r>
              <a:rPr lang="en-ZA" dirty="0" smtClean="0"/>
              <a:t>use </a:t>
            </a:r>
            <a:r>
              <a:rPr lang="en-ZA" dirty="0"/>
              <a:t>a speaking </a:t>
            </a:r>
            <a:r>
              <a:rPr lang="en-ZA" dirty="0" smtClean="0"/>
              <a:t>frame</a:t>
            </a:r>
            <a:endParaRPr lang="en-ZA" dirty="0"/>
          </a:p>
          <a:p>
            <a:pPr lvl="0"/>
            <a:r>
              <a:rPr lang="en-ZA" dirty="0"/>
              <a:t>speak using a model (e.g. sentence pattern)</a:t>
            </a:r>
          </a:p>
          <a:p>
            <a:pPr lvl="0"/>
            <a:r>
              <a:rPr lang="en-ZA" dirty="0"/>
              <a:t>listen and repeat a </a:t>
            </a:r>
            <a:r>
              <a:rPr lang="en-ZA" dirty="0" smtClean="0"/>
              <a:t>sound/structure</a:t>
            </a:r>
            <a:endParaRPr lang="en-ZA" dirty="0"/>
          </a:p>
        </p:txBody>
      </p:sp>
      <p:pic>
        <p:nvPicPr>
          <p:cNvPr id="4" name="Picture 2" descr="C:\Users\Peter de Lisle\Documents\SchoolNet\X Box\Group work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65515" y="1628232"/>
            <a:ext cx="3821906" cy="193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P</a:t>
            </a:r>
            <a:r>
              <a:rPr lang="en-ZA" dirty="0" smtClean="0"/>
              <a:t>edagogical approach for the Acquisition of Literacy in English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563072" cy="4781127"/>
          </a:xfrm>
        </p:spPr>
        <p:txBody>
          <a:bodyPr>
            <a:normAutofit fontScale="85000" lnSpcReduction="20000"/>
          </a:bodyPr>
          <a:lstStyle/>
          <a:p>
            <a:r>
              <a:rPr lang="en-ZA" dirty="0" smtClean="0"/>
              <a:t>The </a:t>
            </a:r>
            <a:r>
              <a:rPr lang="en-ZA" dirty="0"/>
              <a:t>key objective in learning language is communication. </a:t>
            </a:r>
            <a:endParaRPr lang="en-ZA" dirty="0" smtClean="0"/>
          </a:p>
          <a:p>
            <a:r>
              <a:rPr lang="en-ZA" dirty="0" smtClean="0"/>
              <a:t>Teachers </a:t>
            </a:r>
            <a:r>
              <a:rPr lang="en-ZA" dirty="0"/>
              <a:t>need to focus primarily on Oral proficiency </a:t>
            </a:r>
            <a:endParaRPr lang="en-ZA" dirty="0" smtClean="0"/>
          </a:p>
          <a:p>
            <a:r>
              <a:rPr lang="en-ZA" dirty="0" smtClean="0"/>
              <a:t>Create an </a:t>
            </a:r>
            <a:r>
              <a:rPr lang="en-ZA" dirty="0"/>
              <a:t>environment which supports and encourages learners to experiment with speaking in English and developing basic literacy skills. </a:t>
            </a:r>
            <a:endParaRPr lang="en-ZA" dirty="0" smtClean="0"/>
          </a:p>
          <a:p>
            <a:r>
              <a:rPr lang="en-ZA" dirty="0" smtClean="0"/>
              <a:t>In </a:t>
            </a:r>
            <a:r>
              <a:rPr lang="en-ZA" dirty="0"/>
              <a:t>all activities, a language-sensitive approach must be </a:t>
            </a:r>
            <a:r>
              <a:rPr lang="en-ZA" dirty="0" smtClean="0"/>
              <a:t>used.</a:t>
            </a:r>
          </a:p>
          <a:p>
            <a:r>
              <a:rPr lang="en-ZA" dirty="0" smtClean="0"/>
              <a:t>Work across </a:t>
            </a:r>
            <a:r>
              <a:rPr lang="en-ZA" dirty="0"/>
              <a:t>the curriculum, not just in “English” lessons</a:t>
            </a:r>
            <a:r>
              <a:rPr lang="en-ZA" dirty="0" smtClean="0"/>
              <a:t>.</a:t>
            </a:r>
          </a:p>
        </p:txBody>
      </p:sp>
      <p:pic>
        <p:nvPicPr>
          <p:cNvPr id="5" name="Picture 4" descr="C:\Users\Peter de Lisle\Pictures\Nikon Transfer\2011\vryheid traiining\001\DSC_0899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64288" y="1614512"/>
            <a:ext cx="1516186" cy="3398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588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925144"/>
          </a:xfrm>
        </p:spPr>
        <p:txBody>
          <a:bodyPr>
            <a:normAutofit fontScale="70000" lnSpcReduction="20000"/>
          </a:bodyPr>
          <a:lstStyle/>
          <a:p>
            <a:r>
              <a:rPr lang="en-ZA" dirty="0" smtClean="0"/>
              <a:t>Learner-centred</a:t>
            </a:r>
            <a:endParaRPr lang="en-ZA" dirty="0"/>
          </a:p>
          <a:p>
            <a:r>
              <a:rPr lang="en-ZA" dirty="0"/>
              <a:t>E</a:t>
            </a:r>
            <a:r>
              <a:rPr lang="en-ZA" dirty="0" smtClean="0"/>
              <a:t>xploration </a:t>
            </a:r>
            <a:r>
              <a:rPr lang="en-ZA" dirty="0"/>
              <a:t>and discovery</a:t>
            </a:r>
          </a:p>
          <a:p>
            <a:r>
              <a:rPr lang="en-ZA" dirty="0" smtClean="0"/>
              <a:t>Learners </a:t>
            </a:r>
            <a:r>
              <a:rPr lang="en-ZA" dirty="0"/>
              <a:t>create </a:t>
            </a:r>
            <a:r>
              <a:rPr lang="en-ZA" dirty="0" smtClean="0"/>
              <a:t>meaning, teachers facilitate</a:t>
            </a:r>
            <a:endParaRPr lang="en-ZA" dirty="0"/>
          </a:p>
          <a:p>
            <a:r>
              <a:rPr lang="en-ZA" dirty="0" smtClean="0"/>
              <a:t>Differentiated</a:t>
            </a:r>
          </a:p>
          <a:p>
            <a:pPr lvl="1"/>
            <a:r>
              <a:rPr lang="en-ZA" dirty="0" smtClean="0"/>
              <a:t>various </a:t>
            </a:r>
            <a:r>
              <a:rPr lang="en-ZA" dirty="0"/>
              <a:t>learning styles, not just </a:t>
            </a:r>
            <a:r>
              <a:rPr lang="en-ZA" dirty="0" smtClean="0"/>
              <a:t>listening</a:t>
            </a:r>
            <a:endParaRPr lang="en-ZA" dirty="0"/>
          </a:p>
          <a:p>
            <a:r>
              <a:rPr lang="en-ZA" dirty="0"/>
              <a:t>c</a:t>
            </a:r>
            <a:r>
              <a:rPr lang="en-ZA" dirty="0" smtClean="0"/>
              <a:t>ognitive development</a:t>
            </a:r>
          </a:p>
          <a:p>
            <a:pPr lvl="1"/>
            <a:r>
              <a:rPr lang="en-ZA" dirty="0" smtClean="0"/>
              <a:t>thinking</a:t>
            </a:r>
            <a:r>
              <a:rPr lang="en-ZA" dirty="0"/>
              <a:t>, problem solving, fantasy and creativity</a:t>
            </a:r>
          </a:p>
          <a:p>
            <a:r>
              <a:rPr lang="en-ZA" dirty="0" smtClean="0"/>
              <a:t>Active: </a:t>
            </a:r>
            <a:r>
              <a:rPr lang="en-ZA" dirty="0"/>
              <a:t>physically, cognitively and </a:t>
            </a:r>
            <a:r>
              <a:rPr lang="en-ZA" dirty="0" smtClean="0"/>
              <a:t>emotionally</a:t>
            </a:r>
          </a:p>
          <a:p>
            <a:pPr lvl="1"/>
            <a:r>
              <a:rPr lang="en-ZA" dirty="0" smtClean="0"/>
              <a:t>activities </a:t>
            </a:r>
            <a:r>
              <a:rPr lang="en-ZA" dirty="0"/>
              <a:t>that are fun, challenging </a:t>
            </a:r>
            <a:endParaRPr lang="en-ZA" dirty="0" smtClean="0"/>
          </a:p>
          <a:p>
            <a:pPr lvl="1"/>
            <a:r>
              <a:rPr lang="en-ZA" dirty="0" smtClean="0"/>
              <a:t>relevant </a:t>
            </a:r>
            <a:r>
              <a:rPr lang="en-ZA" dirty="0"/>
              <a:t>to the learners lives in the real world </a:t>
            </a:r>
            <a:endParaRPr lang="en-ZA" dirty="0" smtClean="0"/>
          </a:p>
          <a:p>
            <a:r>
              <a:rPr lang="en-ZA" dirty="0"/>
              <a:t>M</a:t>
            </a:r>
            <a:r>
              <a:rPr lang="en-ZA" dirty="0" smtClean="0"/>
              <a:t>otivation </a:t>
            </a:r>
          </a:p>
          <a:p>
            <a:pPr lvl="1"/>
            <a:r>
              <a:rPr lang="en-ZA" dirty="0" smtClean="0"/>
              <a:t>enthusiasm </a:t>
            </a:r>
            <a:r>
              <a:rPr lang="en-ZA" dirty="0"/>
              <a:t>and </a:t>
            </a:r>
            <a:r>
              <a:rPr lang="en-ZA" dirty="0" smtClean="0"/>
              <a:t>involvement</a:t>
            </a:r>
          </a:p>
          <a:p>
            <a:pPr lvl="1"/>
            <a:r>
              <a:rPr lang="en-ZA" dirty="0" smtClean="0"/>
              <a:t>activities </a:t>
            </a:r>
            <a:r>
              <a:rPr lang="en-ZA" dirty="0"/>
              <a:t>which are naturally engaging</a:t>
            </a:r>
            <a:r>
              <a:rPr lang="en-ZA" dirty="0" smtClean="0"/>
              <a:t>.</a:t>
            </a:r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Educational Philosophy</a:t>
            </a:r>
            <a:endParaRPr lang="en-ZA" dirty="0"/>
          </a:p>
        </p:txBody>
      </p:sp>
      <p:pic>
        <p:nvPicPr>
          <p:cNvPr id="4" name="Picture 3" descr="C:\Users\Peter de Lisle\Pictures\Nikon Transfer\2011\vryheid traiining\001\aDSC_089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3" y="1585368"/>
            <a:ext cx="2012914" cy="34998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194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Games in Education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997152"/>
          </a:xfrm>
        </p:spPr>
        <p:txBody>
          <a:bodyPr>
            <a:normAutofit/>
          </a:bodyPr>
          <a:lstStyle/>
          <a:p>
            <a:pPr lvl="0"/>
            <a:r>
              <a:rPr lang="en-ZA" dirty="0"/>
              <a:t>Computer as </a:t>
            </a:r>
            <a:r>
              <a:rPr lang="en-ZA" dirty="0" smtClean="0"/>
              <a:t>Teacher</a:t>
            </a:r>
          </a:p>
          <a:p>
            <a:pPr lvl="1"/>
            <a:r>
              <a:rPr lang="en-ZA" dirty="0" smtClean="0"/>
              <a:t>“Drill &amp; Kill”</a:t>
            </a:r>
          </a:p>
          <a:p>
            <a:pPr lvl="0"/>
            <a:r>
              <a:rPr lang="en-ZA" dirty="0" smtClean="0"/>
              <a:t>Computer </a:t>
            </a:r>
            <a:r>
              <a:rPr lang="en-ZA" dirty="0"/>
              <a:t>as Creator of </a:t>
            </a:r>
            <a:r>
              <a:rPr lang="en-ZA" dirty="0" smtClean="0"/>
              <a:t>Context</a:t>
            </a:r>
          </a:p>
          <a:p>
            <a:pPr lvl="1"/>
            <a:r>
              <a:rPr lang="en-ZA" dirty="0"/>
              <a:t>A</a:t>
            </a:r>
            <a:r>
              <a:rPr lang="en-ZA" dirty="0" smtClean="0"/>
              <a:t>n </a:t>
            </a:r>
            <a:r>
              <a:rPr lang="en-ZA" dirty="0"/>
              <a:t>immersive </a:t>
            </a:r>
            <a:r>
              <a:rPr lang="en-ZA" dirty="0" smtClean="0"/>
              <a:t>experience</a:t>
            </a:r>
          </a:p>
          <a:p>
            <a:pPr lvl="1"/>
            <a:r>
              <a:rPr lang="en-ZA" dirty="0" smtClean="0"/>
              <a:t>Simulates </a:t>
            </a:r>
            <a:r>
              <a:rPr lang="en-ZA" dirty="0"/>
              <a:t>real </a:t>
            </a:r>
            <a:r>
              <a:rPr lang="en-ZA" dirty="0" smtClean="0"/>
              <a:t>life</a:t>
            </a:r>
          </a:p>
          <a:p>
            <a:pPr lvl="1"/>
            <a:r>
              <a:rPr lang="en-ZA" dirty="0" err="1" smtClean="0"/>
              <a:t>Eg</a:t>
            </a:r>
            <a:r>
              <a:rPr lang="en-ZA" dirty="0" smtClean="0"/>
              <a:t> Guitar Hero, WWIEF 2009 winner</a:t>
            </a:r>
          </a:p>
          <a:p>
            <a:pPr lvl="1"/>
            <a:r>
              <a:rPr lang="en-ZA" dirty="0" err="1" smtClean="0"/>
              <a:t>Eg</a:t>
            </a:r>
            <a:r>
              <a:rPr lang="en-ZA" dirty="0" smtClean="0"/>
              <a:t> </a:t>
            </a:r>
            <a:r>
              <a:rPr lang="en-ZA" dirty="0" err="1" smtClean="0"/>
              <a:t>Myst</a:t>
            </a:r>
            <a:r>
              <a:rPr lang="en-ZA" dirty="0" smtClean="0"/>
              <a:t>, creative writing</a:t>
            </a:r>
            <a:endParaRPr lang="en-ZA" dirty="0"/>
          </a:p>
        </p:txBody>
      </p:sp>
      <p:pic>
        <p:nvPicPr>
          <p:cNvPr id="18434" name="Picture 2" descr="C:\Users\Peter de Lisle\Documents\SchoolNet\X Box\ollie bray.bmp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6097" y="1592941"/>
            <a:ext cx="3233610" cy="3924291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35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475707"/>
          </a:xfrm>
        </p:spPr>
        <p:txBody>
          <a:bodyPr>
            <a:normAutofit/>
          </a:bodyPr>
          <a:lstStyle/>
          <a:p>
            <a:r>
              <a:rPr lang="en-ZA" dirty="0" smtClean="0"/>
              <a:t>II: Gesture-Based Computing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834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Horizon Report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07324"/>
          </a:xfrm>
        </p:spPr>
        <p:txBody>
          <a:bodyPr>
            <a:normAutofit fontScale="92500" lnSpcReduction="20000"/>
          </a:bodyPr>
          <a:lstStyle/>
          <a:p>
            <a:r>
              <a:rPr lang="en-ZA" b="0" dirty="0" smtClean="0"/>
              <a:t>2-3 year horizon: </a:t>
            </a:r>
            <a:br>
              <a:rPr lang="en-ZA" b="0" dirty="0" smtClean="0"/>
            </a:br>
            <a:r>
              <a:rPr lang="en-ZA" dirty="0" smtClean="0"/>
              <a:t>“</a:t>
            </a:r>
            <a:r>
              <a:rPr lang="en-ZA" i="1" dirty="0" smtClean="0"/>
              <a:t>Game-based </a:t>
            </a:r>
            <a:r>
              <a:rPr lang="en-ZA" i="1" dirty="0"/>
              <a:t>learning </a:t>
            </a:r>
            <a:r>
              <a:rPr lang="en-ZA" b="0" dirty="0"/>
              <a:t>has grown in recent years </a:t>
            </a:r>
            <a:r>
              <a:rPr lang="en-ZA" b="0" dirty="0" smtClean="0"/>
              <a:t>as research </a:t>
            </a:r>
            <a:r>
              <a:rPr lang="en-ZA" b="0" dirty="0"/>
              <a:t>continues to demonstrate its </a:t>
            </a:r>
            <a:r>
              <a:rPr lang="en-ZA" b="0" dirty="0" smtClean="0"/>
              <a:t>effectiveness for </a:t>
            </a:r>
            <a:r>
              <a:rPr lang="en-ZA" b="0" dirty="0"/>
              <a:t>learning</a:t>
            </a:r>
            <a:r>
              <a:rPr lang="en-ZA" b="0" dirty="0" smtClean="0"/>
              <a:t>.”</a:t>
            </a:r>
          </a:p>
          <a:p>
            <a:r>
              <a:rPr lang="en-ZA" b="0" dirty="0" smtClean="0"/>
              <a:t>4-5 year horizon: </a:t>
            </a:r>
            <a:br>
              <a:rPr lang="en-ZA" b="0" dirty="0" smtClean="0"/>
            </a:br>
            <a:r>
              <a:rPr lang="en-ZA" b="0" dirty="0" smtClean="0"/>
              <a:t>“</a:t>
            </a:r>
            <a:r>
              <a:rPr lang="en-ZA" i="1" dirty="0" smtClean="0"/>
              <a:t>Gesture-based </a:t>
            </a:r>
            <a:r>
              <a:rPr lang="en-ZA" i="1" dirty="0"/>
              <a:t>computing </a:t>
            </a:r>
            <a:r>
              <a:rPr lang="en-ZA" b="0" dirty="0"/>
              <a:t>moves the </a:t>
            </a:r>
            <a:r>
              <a:rPr lang="en-ZA" b="0" dirty="0" smtClean="0"/>
              <a:t>control of </a:t>
            </a:r>
            <a:r>
              <a:rPr lang="en-ZA" b="0" dirty="0"/>
              <a:t>computers from a mouse and keyboard to </a:t>
            </a:r>
            <a:r>
              <a:rPr lang="en-ZA" b="0" dirty="0" smtClean="0"/>
              <a:t>the motions </a:t>
            </a:r>
            <a:r>
              <a:rPr lang="en-ZA" b="0" dirty="0"/>
              <a:t>of the body via new input devices</a:t>
            </a:r>
            <a:r>
              <a:rPr lang="en-ZA" b="0" dirty="0" smtClean="0"/>
              <a:t>.”</a:t>
            </a:r>
            <a:endParaRPr lang="en-ZA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5407" y="4690244"/>
            <a:ext cx="5028841" cy="216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2985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Development of </a:t>
            </a:r>
            <a:r>
              <a:rPr lang="en-ZA" dirty="0" err="1" smtClean="0"/>
              <a:t>Kinect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/>
          <a:lstStyle/>
          <a:p>
            <a:r>
              <a:rPr lang="en-ZA" dirty="0" smtClean="0"/>
              <a:t>Microsoft Video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61988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Exciting </a:t>
            </a:r>
            <a:r>
              <a:rPr lang="en-ZA" dirty="0" err="1" smtClean="0"/>
              <a:t>Kinect</a:t>
            </a:r>
            <a:r>
              <a:rPr lang="en-ZA" dirty="0" smtClean="0"/>
              <a:t> Hacks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754760" cy="1756792"/>
          </a:xfrm>
        </p:spPr>
        <p:txBody>
          <a:bodyPr/>
          <a:lstStyle/>
          <a:p>
            <a:r>
              <a:rPr lang="en-ZA" dirty="0" smtClean="0"/>
              <a:t>Flying robot</a:t>
            </a:r>
          </a:p>
          <a:p>
            <a:r>
              <a:rPr lang="en-ZA" dirty="0" smtClean="0"/>
              <a:t>Virtual creatures</a:t>
            </a:r>
          </a:p>
          <a:p>
            <a:endParaRPr lang="en-ZA" dirty="0" smtClean="0"/>
          </a:p>
          <a:p>
            <a:endParaRPr lang="en-Z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0576" y="1599656"/>
            <a:ext cx="40481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1" y="3881173"/>
            <a:ext cx="4118991" cy="2742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659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Principles for using Xbox </a:t>
            </a:r>
            <a:r>
              <a:rPr lang="en-ZA" dirty="0" err="1" smtClean="0"/>
              <a:t>Kinect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79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ZA" dirty="0" smtClean="0"/>
              <a:t>the </a:t>
            </a:r>
            <a:r>
              <a:rPr lang="en-ZA" dirty="0"/>
              <a:t>games should not be expected to teach anything on their own; </a:t>
            </a:r>
            <a:endParaRPr lang="en-ZA" dirty="0" smtClean="0"/>
          </a:p>
          <a:p>
            <a:pPr lvl="0"/>
            <a:r>
              <a:rPr lang="en-ZA" dirty="0" smtClean="0"/>
              <a:t>enable </a:t>
            </a:r>
            <a:r>
              <a:rPr lang="en-ZA" dirty="0"/>
              <a:t>learners to move freely and energetically;</a:t>
            </a:r>
          </a:p>
          <a:p>
            <a:pPr lvl="0"/>
            <a:r>
              <a:rPr lang="en-ZA" dirty="0" smtClean="0"/>
              <a:t>this </a:t>
            </a:r>
            <a:r>
              <a:rPr lang="en-ZA" dirty="0"/>
              <a:t>is an English Second Language learning </a:t>
            </a:r>
            <a:r>
              <a:rPr lang="en-ZA" dirty="0" smtClean="0"/>
              <a:t>situation;</a:t>
            </a:r>
          </a:p>
          <a:p>
            <a:pPr lvl="0"/>
            <a:r>
              <a:rPr lang="en-ZA" dirty="0" smtClean="0"/>
              <a:t>literacy </a:t>
            </a:r>
            <a:r>
              <a:rPr lang="en-ZA" dirty="0"/>
              <a:t>is being taught at the same time in </a:t>
            </a:r>
            <a:r>
              <a:rPr lang="en-ZA" dirty="0" smtClean="0"/>
              <a:t>English</a:t>
            </a:r>
          </a:p>
          <a:p>
            <a:pPr lvl="0"/>
            <a:r>
              <a:rPr lang="en-ZA" dirty="0" smtClean="0"/>
              <a:t>English </a:t>
            </a:r>
            <a:r>
              <a:rPr lang="en-ZA" dirty="0"/>
              <a:t>is the language of learning across the curriculum;</a:t>
            </a:r>
          </a:p>
          <a:p>
            <a:pPr lvl="0"/>
            <a:r>
              <a:rPr lang="en-ZA" dirty="0" smtClean="0"/>
              <a:t>create </a:t>
            </a:r>
            <a:r>
              <a:rPr lang="en-ZA" dirty="0"/>
              <a:t>opportunities to develop oral skills in English, using a variety of activities before, during and after the games;</a:t>
            </a:r>
          </a:p>
          <a:p>
            <a:pPr lvl="0"/>
            <a:r>
              <a:rPr lang="en-ZA" dirty="0"/>
              <a:t>develop oral, listening, reading and writing activities based on the initial oral </a:t>
            </a:r>
            <a:r>
              <a:rPr lang="en-ZA" dirty="0" smtClean="0"/>
              <a:t>activities;</a:t>
            </a:r>
          </a:p>
          <a:p>
            <a:pPr lvl="0"/>
            <a:r>
              <a:rPr lang="en-ZA" dirty="0" smtClean="0"/>
              <a:t>use </a:t>
            </a:r>
            <a:r>
              <a:rPr lang="en-ZA" dirty="0"/>
              <a:t>a language-sensitive pedagogy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901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ZA" b="1" dirty="0" smtClean="0"/>
              <a:t>Some Ideas for use of </a:t>
            </a:r>
            <a:r>
              <a:rPr lang="en-ZA" b="1" dirty="0" err="1" smtClean="0"/>
              <a:t>Kinect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309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en-ZA" b="1" dirty="0" smtClean="0"/>
              <a:t>Reward</a:t>
            </a:r>
            <a:endParaRPr lang="en-ZA" b="1" dirty="0"/>
          </a:p>
          <a:p>
            <a:pPr lvl="0"/>
            <a:r>
              <a:rPr lang="en-ZA" b="1" dirty="0" smtClean="0"/>
              <a:t>Direction words</a:t>
            </a:r>
            <a:endParaRPr lang="en-ZA" b="1" dirty="0"/>
          </a:p>
          <a:p>
            <a:pPr lvl="0"/>
            <a:r>
              <a:rPr lang="en-ZA" b="1" dirty="0" smtClean="0"/>
              <a:t>Communication </a:t>
            </a:r>
            <a:r>
              <a:rPr lang="en-ZA" b="1" dirty="0"/>
              <a:t>gap</a:t>
            </a:r>
            <a:r>
              <a:rPr lang="en-ZA" b="1" dirty="0" smtClean="0"/>
              <a:t>:</a:t>
            </a:r>
          </a:p>
          <a:p>
            <a:pPr lvl="0"/>
            <a:r>
              <a:rPr lang="en-ZA" b="1" dirty="0" smtClean="0"/>
              <a:t>Expand </a:t>
            </a:r>
            <a:r>
              <a:rPr lang="en-ZA" b="1" dirty="0"/>
              <a:t>on a </a:t>
            </a:r>
            <a:r>
              <a:rPr lang="en-ZA" b="1" dirty="0" smtClean="0"/>
              <a:t>game, </a:t>
            </a:r>
            <a:r>
              <a:rPr lang="en-ZA" b="1" dirty="0" err="1" smtClean="0"/>
              <a:t>eg</a:t>
            </a:r>
            <a:r>
              <a:rPr lang="en-ZA" b="1" dirty="0" smtClean="0"/>
              <a:t> predict </a:t>
            </a:r>
            <a:r>
              <a:rPr lang="en-ZA" b="1" dirty="0"/>
              <a:t>what will happen.</a:t>
            </a:r>
          </a:p>
          <a:p>
            <a:pPr lvl="0"/>
            <a:r>
              <a:rPr lang="en-ZA" b="1" dirty="0" smtClean="0"/>
              <a:t>Create avatars; </a:t>
            </a:r>
          </a:p>
          <a:p>
            <a:pPr lvl="1"/>
            <a:r>
              <a:rPr lang="en-ZA" b="1" dirty="0" smtClean="0"/>
              <a:t>use for body parts, colours, etc.</a:t>
            </a:r>
          </a:p>
          <a:p>
            <a:pPr lvl="0"/>
            <a:r>
              <a:rPr lang="en-ZA" b="1" dirty="0" smtClean="0"/>
              <a:t>Role play</a:t>
            </a:r>
            <a:endParaRPr lang="en-ZA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16016" y="1628801"/>
            <a:ext cx="3960440" cy="446449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en-ZA" b="1" dirty="0" smtClean="0"/>
              <a:t>Numeracy</a:t>
            </a:r>
          </a:p>
          <a:p>
            <a:pPr lvl="0"/>
            <a:r>
              <a:rPr lang="en-ZA" b="1" dirty="0" smtClean="0"/>
              <a:t>Overview</a:t>
            </a:r>
          </a:p>
          <a:p>
            <a:pPr lvl="0"/>
            <a:r>
              <a:rPr lang="en-ZA" b="1" dirty="0" smtClean="0"/>
              <a:t>Maps</a:t>
            </a:r>
          </a:p>
          <a:p>
            <a:pPr lvl="0"/>
            <a:r>
              <a:rPr lang="en-ZA" b="1" dirty="0" smtClean="0"/>
              <a:t>Self-management</a:t>
            </a:r>
          </a:p>
          <a:p>
            <a:pPr lvl="0"/>
            <a:r>
              <a:rPr lang="en-ZA" b="1" dirty="0" smtClean="0"/>
              <a:t>Emotional intelligence</a:t>
            </a:r>
          </a:p>
          <a:p>
            <a:pPr lvl="0"/>
            <a:r>
              <a:rPr lang="en-ZA" b="1" dirty="0" smtClean="0"/>
              <a:t>Environmental awareness</a:t>
            </a:r>
          </a:p>
        </p:txBody>
      </p:sp>
      <p:pic>
        <p:nvPicPr>
          <p:cNvPr id="6" name="Picture 2" descr="C:\Users\Peter de Lisle\Documents\SchoolNet\X Box\Kinect_logo_we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5870588"/>
            <a:ext cx="1835696" cy="97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11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475707"/>
          </a:xfrm>
        </p:spPr>
        <p:txBody>
          <a:bodyPr>
            <a:normAutofit/>
          </a:bodyPr>
          <a:lstStyle/>
          <a:p>
            <a:r>
              <a:rPr lang="en-ZA" dirty="0" smtClean="0"/>
              <a:t>III: What Happened in Practice?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834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Remedial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3629000"/>
          </a:xfrm>
        </p:spPr>
        <p:txBody>
          <a:bodyPr>
            <a:normAutofit/>
          </a:bodyPr>
          <a:lstStyle/>
          <a:p>
            <a:pPr marL="342900" lvl="0" indent="-34290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Easy to spot learners who had not yet mastered some of the aspects of School Readiness:</a:t>
            </a:r>
          </a:p>
          <a:p>
            <a:pPr marL="742950" lvl="1" indent="-342900"/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</a:t>
            </a:r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Spatial Orientation </a:t>
            </a:r>
          </a:p>
          <a:p>
            <a:pPr marL="742950" lvl="1" indent="-342900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Dominance</a:t>
            </a:r>
          </a:p>
          <a:p>
            <a:pPr marL="742950" lvl="1" indent="-342900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Midline Crossing </a:t>
            </a:r>
          </a:p>
        </p:txBody>
      </p:sp>
      <p:pic>
        <p:nvPicPr>
          <p:cNvPr id="1026" name="Picture 2" descr="C:\Users\Peter de Lisle\Documents\SchoolNet\X Box\spatial orientatio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4738" y="1603832"/>
            <a:ext cx="3053066" cy="406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861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Opportunities to experience Success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455540" cy="1540768"/>
          </a:xfrm>
        </p:spPr>
        <p:txBody>
          <a:bodyPr>
            <a:normAutofit/>
          </a:bodyPr>
          <a:lstStyle/>
          <a:p>
            <a:pPr lvl="0"/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Noxolo’s</a:t>
            </a:r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story of her first day in grade two. </a:t>
            </a:r>
          </a:p>
          <a:p>
            <a:pPr lvl="0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Luanda in grade 3.</a:t>
            </a:r>
          </a:p>
        </p:txBody>
      </p:sp>
      <p:pic>
        <p:nvPicPr>
          <p:cNvPr id="9218" name="Picture 2" descr="C:\Users\Peter de Lisle\Documents\SchoolNet\X Box\Noxolo dancing Gr 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193" y="3284984"/>
            <a:ext cx="4448547" cy="251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Peter de Lisle\Documents\SchoolNet\X Box\Luanda Gr 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5783" y="1613944"/>
            <a:ext cx="3461537" cy="38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607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ZA" sz="4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99715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a platform for vocab extension. </a:t>
            </a: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Kids don’t just see and hear the words,</a:t>
            </a:r>
            <a:r>
              <a:rPr lang="en-ZA" sz="3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do them </a:t>
            </a:r>
          </a:p>
          <a:p>
            <a:pPr lvl="1"/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</a:t>
            </a:r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kick, jump etc.  </a:t>
            </a:r>
          </a:p>
          <a:p>
            <a:pPr lvl="1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 1 – “wrong way”  and “How many can be dominant at a time?”</a:t>
            </a: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Explore games and levels that teachers are unaware of.</a:t>
            </a: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chance to experience and acquire knowledge they wouldn’t ordinarily experience </a:t>
            </a:r>
          </a:p>
          <a:p>
            <a:pPr lvl="1"/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</a:t>
            </a:r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throw javelin and </a:t>
            </a:r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shotput</a:t>
            </a:r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Kinect</a:t>
            </a:r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Sports</a:t>
            </a:r>
          </a:p>
          <a:p>
            <a:pPr lvl="1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river rafting in </a:t>
            </a:r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Kinect</a:t>
            </a:r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Adventures.</a:t>
            </a:r>
          </a:p>
        </p:txBody>
      </p:sp>
      <p:pic>
        <p:nvPicPr>
          <p:cNvPr id="2050" name="Picture 2" descr="C:\Users\Peter de Lisle\Documents\SchoolNet\X Box\vocab ex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5280" y="1613944"/>
            <a:ext cx="2854777" cy="37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435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ZA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Confidence Boost</a:t>
            </a:r>
            <a:endParaRPr lang="en-Z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5338936" cy="2764904"/>
          </a:xfrm>
        </p:spPr>
        <p:txBody>
          <a:bodyPr>
            <a:normAutofit/>
          </a:bodyPr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Teachers report increase of confidence levels </a:t>
            </a:r>
          </a:p>
          <a:p>
            <a:pPr lvl="1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coax a shy learner to play, you see another side to them..</a:t>
            </a:r>
          </a:p>
        </p:txBody>
      </p:sp>
      <p:pic>
        <p:nvPicPr>
          <p:cNvPr id="3074" name="Picture 2" descr="C:\Users\Peter de Lisle\Documents\SchoolNet\X Box\confidence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57772" y="1599656"/>
            <a:ext cx="2709012" cy="4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8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Promotion of Oral Work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lnSpcReduction="10000"/>
          </a:bodyPr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Formal Oral Composition not as daunting a task as before.  </a:t>
            </a:r>
          </a:p>
          <a:p>
            <a:pPr lvl="1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learners are more relaxed and eager to speak during and immediately after a game. </a:t>
            </a:r>
          </a:p>
          <a:p>
            <a:pPr lvl="1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games as an introduction to discussions on other topics.</a:t>
            </a:r>
            <a:endParaRPr lang="en-ZA" dirty="0"/>
          </a:p>
        </p:txBody>
      </p:sp>
      <p:pic>
        <p:nvPicPr>
          <p:cNvPr id="10242" name="Picture 2" descr="C:\Users\Peter de Lisle\Documents\SchoolNet\X Box\ora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1600223"/>
            <a:ext cx="3080568" cy="409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813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ZA" sz="5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906888" cy="3196952"/>
          </a:xfrm>
        </p:spPr>
        <p:txBody>
          <a:bodyPr>
            <a:normAutofit/>
          </a:bodyPr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Easy to integrate the games into their lesson plans. </a:t>
            </a: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different aspects of maths correlate</a:t>
            </a:r>
            <a:r>
              <a:rPr lang="en-ZA" sz="3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games.</a:t>
            </a:r>
            <a:endParaRPr lang="en-ZA" sz="3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 descr="C:\Users\Peter de Lisle\Documents\SchoolNet\X Box\Math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9435" y="1600224"/>
            <a:ext cx="3068182" cy="408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73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ZA" sz="4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 Skills/Relationships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925144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Coincidental skill acquisition</a:t>
            </a:r>
          </a:p>
          <a:p>
            <a:pPr lvl="1"/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sharing, waiting your turn, controlling emotions, obeying rules, winning, losing, good sportsmanship, </a:t>
            </a:r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endParaRPr lang="en-ZA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 work is easier </a:t>
            </a:r>
          </a:p>
          <a:p>
            <a:pPr lvl="1"/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Learners are able to concentrate on a task while a group plays.</a:t>
            </a: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Teachers discover things about their learners during free play</a:t>
            </a:r>
          </a:p>
          <a:p>
            <a:pPr lvl="1"/>
            <a:r>
              <a:rPr lang="en-ZA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</a:t>
            </a:r>
            <a:r>
              <a:rPr lang="en-ZA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game preferences, leadership skills.  </a:t>
            </a:r>
          </a:p>
        </p:txBody>
      </p:sp>
      <p:pic>
        <p:nvPicPr>
          <p:cNvPr id="5122" name="Picture 2" descr="C:\Users\Peter de Lisle\Documents\SchoolNet\X Box\good sportsmanship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3544" y="1585368"/>
            <a:ext cx="3053109" cy="406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806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Promotes Active Listening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lnSpcReduction="10000"/>
          </a:bodyPr>
          <a:lstStyle/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Learners had become “lazy listeners”.  </a:t>
            </a: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Game instructions are given once and a response is expected.  </a:t>
            </a: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Learners have to pay attention and listen as there are no repeats. </a:t>
            </a:r>
          </a:p>
          <a:p>
            <a:pPr lvl="0"/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Talk about </a:t>
            </a:r>
            <a:r>
              <a:rPr lang="en-ZA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JvR</a:t>
            </a:r>
            <a:r>
              <a:rPr lang="en-ZA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demo.</a:t>
            </a:r>
          </a:p>
        </p:txBody>
      </p:sp>
      <p:pic>
        <p:nvPicPr>
          <p:cNvPr id="8194" name="Picture 2" descr="C:\Users\Peter de Lisle\Documents\SchoolNet\X Box\lazy listeners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78961" y="1614512"/>
            <a:ext cx="3184854" cy="40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625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ZA" sz="44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Classroom Management</a:t>
            </a:r>
            <a:r>
              <a:rPr lang="en-ZA" sz="44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</a:t>
            </a:r>
            <a:r>
              <a:rPr lang="en-ZA" sz="440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Kinect</a:t>
            </a:r>
            <a:r>
              <a:rPr lang="en-ZA" sz="44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br>
              <a:rPr lang="en-ZA" sz="44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44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to</a:t>
            </a:r>
            <a:endParaRPr lang="en-ZA" sz="6000" u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635080" cy="4997152"/>
          </a:xfrm>
        </p:spPr>
        <p:txBody>
          <a:bodyPr>
            <a:normAutofit fontScale="92500"/>
          </a:bodyPr>
          <a:lstStyle/>
          <a:p>
            <a:r>
              <a:rPr lang="en-ZA" sz="24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Planning is key.</a:t>
            </a:r>
          </a:p>
          <a:p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Establish </a:t>
            </a:r>
            <a:r>
              <a:rPr lang="en-ZA" sz="2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Kinect</a:t>
            </a:r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rules with your kids.</a:t>
            </a:r>
          </a:p>
          <a:p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 how to get to the game you want to use.</a:t>
            </a:r>
          </a:p>
          <a:p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Ensure you are familiar with the game and can predict possible outcomes.</a:t>
            </a:r>
          </a:p>
          <a:p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allocation: how many learners?</a:t>
            </a:r>
          </a:p>
          <a:p>
            <a:pPr lvl="1"/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When whole class, go for the shorter (40 sec) options.</a:t>
            </a:r>
          </a:p>
          <a:p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group:  select a game that can be played with the volume low or off.  </a:t>
            </a:r>
          </a:p>
          <a:p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group leader, scribe, </a:t>
            </a:r>
            <a:r>
              <a:rPr lang="en-ZA" sz="2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before you start the game.</a:t>
            </a:r>
          </a:p>
          <a:p>
            <a:r>
              <a:rPr lang="en-ZA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playing two at a time option to save time.</a:t>
            </a:r>
          </a:p>
        </p:txBody>
      </p:sp>
    </p:spTree>
    <p:extLst>
      <p:ext uri="{BB962C8B-B14F-4D97-AF65-F5344CB8AC3E}">
        <p14:creationId xmlns:p14="http://schemas.microsoft.com/office/powerpoint/2010/main" val="1681253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6600FF"/>
      </a:dk1>
      <a:lt1>
        <a:srgbClr val="6600FF"/>
      </a:lt1>
      <a:dk2>
        <a:srgbClr val="99FF66"/>
      </a:dk2>
      <a:lt2>
        <a:srgbClr val="99FF66"/>
      </a:lt2>
      <a:accent1>
        <a:srgbClr val="6600FF"/>
      </a:accent1>
      <a:accent2>
        <a:srgbClr val="6600FF"/>
      </a:accent2>
      <a:accent3>
        <a:srgbClr val="6600FF"/>
      </a:accent3>
      <a:accent4>
        <a:srgbClr val="6600FF"/>
      </a:accent4>
      <a:accent5>
        <a:srgbClr val="6600FF"/>
      </a:accent5>
      <a:accent6>
        <a:srgbClr val="6600FF"/>
      </a:accent6>
      <a:hlink>
        <a:srgbClr val="6600FF"/>
      </a:hlink>
      <a:folHlink>
        <a:srgbClr val="66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6559</TotalTime>
  <Words>990</Words>
  <Application>Microsoft Office PowerPoint</Application>
  <PresentationFormat>On-screen Show (4:3)</PresentationFormat>
  <Paragraphs>148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USING THE XBOX KINECT IN FOUNDATION PHASE ENGLISH LANGUAGE ACQUISITION Karen Kirsten, Janet Thomson, Peter de Lisle</vt:lpstr>
      <vt:lpstr>When, Where, What</vt:lpstr>
      <vt:lpstr>Where is Vryheid?</vt:lpstr>
      <vt:lpstr>I: The Problem, &amp; Principles for finding a Solution</vt:lpstr>
      <vt:lpstr>English as Language of Learning</vt:lpstr>
      <vt:lpstr>Features of Language-supportive Pedagogy</vt:lpstr>
      <vt:lpstr>L2 Literacy in English</vt:lpstr>
      <vt:lpstr>Oral Activities</vt:lpstr>
      <vt:lpstr>Pedagogical approach for the Acquisition of Literacy in English</vt:lpstr>
      <vt:lpstr>Educational Philosophy</vt:lpstr>
      <vt:lpstr>Games in Education</vt:lpstr>
      <vt:lpstr>II: Gesture-Based Computing </vt:lpstr>
      <vt:lpstr>Horizon Report</vt:lpstr>
      <vt:lpstr>Development of Kinect</vt:lpstr>
      <vt:lpstr>Exciting Kinect Hacks</vt:lpstr>
      <vt:lpstr>Principles for using Xbox Kinect</vt:lpstr>
      <vt:lpstr>Some Ideas for use of Kinect</vt:lpstr>
      <vt:lpstr>III: What Happened in Practice?</vt:lpstr>
      <vt:lpstr>Remedial</vt:lpstr>
      <vt:lpstr>Opportunities to experience Success</vt:lpstr>
      <vt:lpstr> Extension</vt:lpstr>
      <vt:lpstr> Confidence Boost</vt:lpstr>
      <vt:lpstr>Promotion of Oral Work</vt:lpstr>
      <vt:lpstr> Maths</vt:lpstr>
      <vt:lpstr> Life Skills/Relationships</vt:lpstr>
      <vt:lpstr>Promotes Active Listening</vt:lpstr>
      <vt:lpstr>Classroom Management &amp; Kinect:  How to</vt:lpstr>
    </vt:vector>
  </TitlesOfParts>
  <Company>Hilton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de Lisle</dc:creator>
  <cp:lastModifiedBy>Peter de Lisle</cp:lastModifiedBy>
  <cp:revision>10</cp:revision>
  <dcterms:created xsi:type="dcterms:W3CDTF">2011-01-07T05:23:10Z</dcterms:created>
  <dcterms:modified xsi:type="dcterms:W3CDTF">2011-07-10T14:40:47Z</dcterms:modified>
</cp:coreProperties>
</file>