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tableStyles.xml" ContentType="application/vnd.openxmlformats-officedocument.presentationml.tableStyles+xml"/>
  <Default Extension="pptx" ContentType="application/vnd.openxmlformats-officedocument.presentationml.presentation"/>
  <Override PartName="/docProps/custom.xml" ContentType="application/vnd.openxmlformats-officedocument.custom-properties+xml"/>
  <Override PartName="/ppt/commentAuthors.xml" ContentType="application/vnd.openxmlformats-officedocument.presentationml.commentAuthors+xml"/>
  <Default Extension="vml" ContentType="application/vnd.openxmlformats-officedocument.vmlDrawing"/>
  <Default Extension="gif" ContentType="image/gif"/>
  <Default Extension="doc" ContentType="application/msword"/>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0"/>
  </p:notesMasterIdLst>
  <p:sldIdLst>
    <p:sldId id="256" r:id="rId5"/>
    <p:sldId id="257" r:id="rId6"/>
    <p:sldId id="259" r:id="rId7"/>
    <p:sldId id="260" r:id="rId8"/>
    <p:sldId id="264" r:id="rId9"/>
  </p:sldIdLst>
  <p:sldSz cx="9144000" cy="6858000" type="screen4x3"/>
  <p:notesSz cx="6858000" cy="9144000"/>
  <p:defaultTextStyle>
    <a:defPPr>
      <a:defRPr lang="en-US"/>
    </a:defPPr>
    <a:lvl1pPr algn="l" rtl="0" fontAlgn="base">
      <a:spcBef>
        <a:spcPct val="0"/>
      </a:spcBef>
      <a:spcAft>
        <a:spcPct val="0"/>
      </a:spcAft>
      <a:defRPr sz="1200" b="1" kern="1200" baseline="-25000">
        <a:solidFill>
          <a:schemeClr val="tx1"/>
        </a:solidFill>
        <a:latin typeface="Arial" charset="0"/>
        <a:ea typeface="+mn-ea"/>
        <a:cs typeface="+mn-cs"/>
      </a:defRPr>
    </a:lvl1pPr>
    <a:lvl2pPr marL="457200" algn="l" rtl="0" fontAlgn="base">
      <a:spcBef>
        <a:spcPct val="0"/>
      </a:spcBef>
      <a:spcAft>
        <a:spcPct val="0"/>
      </a:spcAft>
      <a:defRPr sz="1200" b="1" kern="1200" baseline="-25000">
        <a:solidFill>
          <a:schemeClr val="tx1"/>
        </a:solidFill>
        <a:latin typeface="Arial" charset="0"/>
        <a:ea typeface="+mn-ea"/>
        <a:cs typeface="+mn-cs"/>
      </a:defRPr>
    </a:lvl2pPr>
    <a:lvl3pPr marL="914400" algn="l" rtl="0" fontAlgn="base">
      <a:spcBef>
        <a:spcPct val="0"/>
      </a:spcBef>
      <a:spcAft>
        <a:spcPct val="0"/>
      </a:spcAft>
      <a:defRPr sz="1200" b="1" kern="1200" baseline="-25000">
        <a:solidFill>
          <a:schemeClr val="tx1"/>
        </a:solidFill>
        <a:latin typeface="Arial" charset="0"/>
        <a:ea typeface="+mn-ea"/>
        <a:cs typeface="+mn-cs"/>
      </a:defRPr>
    </a:lvl3pPr>
    <a:lvl4pPr marL="1371600" algn="l" rtl="0" fontAlgn="base">
      <a:spcBef>
        <a:spcPct val="0"/>
      </a:spcBef>
      <a:spcAft>
        <a:spcPct val="0"/>
      </a:spcAft>
      <a:defRPr sz="1200" b="1" kern="1200" baseline="-25000">
        <a:solidFill>
          <a:schemeClr val="tx1"/>
        </a:solidFill>
        <a:latin typeface="Arial" charset="0"/>
        <a:ea typeface="+mn-ea"/>
        <a:cs typeface="+mn-cs"/>
      </a:defRPr>
    </a:lvl4pPr>
    <a:lvl5pPr marL="1828800" algn="l" rtl="0" fontAlgn="base">
      <a:spcBef>
        <a:spcPct val="0"/>
      </a:spcBef>
      <a:spcAft>
        <a:spcPct val="0"/>
      </a:spcAft>
      <a:defRPr sz="1200" b="1" kern="1200" baseline="-25000">
        <a:solidFill>
          <a:schemeClr val="tx1"/>
        </a:solidFill>
        <a:latin typeface="Arial" charset="0"/>
        <a:ea typeface="+mn-ea"/>
        <a:cs typeface="+mn-cs"/>
      </a:defRPr>
    </a:lvl5pPr>
    <a:lvl6pPr marL="2286000" algn="l" defTabSz="914400" rtl="0" eaLnBrk="1" latinLnBrk="0" hangingPunct="1">
      <a:defRPr sz="1200" b="1" kern="1200" baseline="-25000">
        <a:solidFill>
          <a:schemeClr val="tx1"/>
        </a:solidFill>
        <a:latin typeface="Arial" charset="0"/>
        <a:ea typeface="+mn-ea"/>
        <a:cs typeface="+mn-cs"/>
      </a:defRPr>
    </a:lvl6pPr>
    <a:lvl7pPr marL="2743200" algn="l" defTabSz="914400" rtl="0" eaLnBrk="1" latinLnBrk="0" hangingPunct="1">
      <a:defRPr sz="1200" b="1" kern="1200" baseline="-25000">
        <a:solidFill>
          <a:schemeClr val="tx1"/>
        </a:solidFill>
        <a:latin typeface="Arial" charset="0"/>
        <a:ea typeface="+mn-ea"/>
        <a:cs typeface="+mn-cs"/>
      </a:defRPr>
    </a:lvl7pPr>
    <a:lvl8pPr marL="3200400" algn="l" defTabSz="914400" rtl="0" eaLnBrk="1" latinLnBrk="0" hangingPunct="1">
      <a:defRPr sz="1200" b="1" kern="1200" baseline="-25000">
        <a:solidFill>
          <a:schemeClr val="tx1"/>
        </a:solidFill>
        <a:latin typeface="Arial" charset="0"/>
        <a:ea typeface="+mn-ea"/>
        <a:cs typeface="+mn-cs"/>
      </a:defRPr>
    </a:lvl8pPr>
    <a:lvl9pPr marL="3657600" algn="l" defTabSz="914400" rtl="0" eaLnBrk="1" latinLnBrk="0" hangingPunct="1">
      <a:defRPr sz="1200" b="1" kern="1200" baseline="-250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webPr encoding="windows-1252"/>
  <p:showPr loop="1" showNarration="1" useTimings="0">
    <p:kiosk/>
    <p:sldAll/>
    <p:penClr>
      <a:schemeClr val="tx1"/>
    </p:penClr>
  </p:showPr>
  <p:clrMru>
    <a:srgbClr val="000099"/>
    <a:srgbClr val="0067B4"/>
    <a:srgbClr val="008DF6"/>
    <a:srgbClr val="CCFFFF"/>
    <a:srgbClr val="CCFFCC"/>
    <a:srgbClr val="99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756" autoAdjust="0"/>
    <p:restoredTop sz="96280" autoAdjust="0"/>
  </p:normalViewPr>
  <p:slideViewPr>
    <p:cSldViewPr snapToGrid="0">
      <p:cViewPr>
        <p:scale>
          <a:sx n="100" d="100"/>
          <a:sy n="100" d="100"/>
        </p:scale>
        <p:origin x="-426" y="-2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b="0" baseline="0"/>
            </a:lvl1pPr>
          </a:lstStyle>
          <a:p>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b="0" baseline="0"/>
            </a:lvl1pPr>
          </a:lstStyle>
          <a:p>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b="0" baseline="0"/>
            </a:lvl1pPr>
          </a:lstStyle>
          <a:p>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b="0" baseline="0"/>
            </a:lvl1pPr>
          </a:lstStyle>
          <a:p>
            <a:fld id="{0B01295A-9904-4E2D-890D-741FC5D9FE3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28C3A6-39BE-4A41-A0A6-F168ED9AC764}" type="slidenum">
              <a:rPr lang="en-US"/>
              <a:pPr/>
              <a:t>1</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r>
              <a:rPr lang="en-US" sz="1100" dirty="0">
                <a:solidFill>
                  <a:schemeClr val="tx2"/>
                </a:solidFill>
              </a:rPr>
              <a:t>This Virtual Classroom Tour template has been provided so you can develop your own Virtual Classroom Tours. Use the template to record a </a:t>
            </a:r>
            <a:r>
              <a:rPr lang="en-US" sz="1100" dirty="0">
                <a:solidFill>
                  <a:srgbClr val="000000"/>
                </a:solidFill>
              </a:rPr>
              <a:t>special learning project that you have found particularly successful in your classroom. Then share the project with other teachers in your school, district or beyond.</a:t>
            </a:r>
            <a:r>
              <a:rPr lang="en-US" sz="1100" dirty="0">
                <a:solidFill>
                  <a:srgbClr val="FF0000"/>
                </a:solidFill>
              </a:rPr>
              <a:t> </a:t>
            </a:r>
          </a:p>
          <a:p>
            <a:endParaRPr lang="en-US" sz="1100" dirty="0">
              <a:solidFill>
                <a:srgbClr val="FF0000"/>
              </a:solidFill>
            </a:endParaRPr>
          </a:p>
          <a:p>
            <a:r>
              <a:rPr lang="en-US" sz="1100" b="1" dirty="0">
                <a:solidFill>
                  <a:schemeClr val="tx2"/>
                </a:solidFill>
              </a:rPr>
              <a:t>Here’s how:</a:t>
            </a:r>
          </a:p>
          <a:p>
            <a:r>
              <a:rPr lang="en-US" sz="1100" dirty="0">
                <a:solidFill>
                  <a:schemeClr val="tx2"/>
                </a:solidFill>
              </a:rPr>
              <a:t>Follow the prompts on each slide and in the embedded Word documents, in this PowerPoint document, to insert your project information.  </a:t>
            </a:r>
            <a:r>
              <a:rPr lang="en-US" sz="1100" dirty="0">
                <a:solidFill>
                  <a:srgbClr val="000000"/>
                </a:solidFill>
              </a:rPr>
              <a:t>When you have finished inputting all of the project information that is requested,</a:t>
            </a:r>
            <a:r>
              <a:rPr lang="en-US" sz="1100" dirty="0">
                <a:solidFill>
                  <a:schemeClr val="tx2"/>
                </a:solidFill>
              </a:rPr>
              <a:t> delete the prompts. Select each one and press the </a:t>
            </a:r>
            <a:r>
              <a:rPr lang="en-US" sz="1100" b="1" dirty="0">
                <a:solidFill>
                  <a:schemeClr val="tx2"/>
                </a:solidFill>
              </a:rPr>
              <a:t>Delete</a:t>
            </a:r>
            <a:r>
              <a:rPr lang="en-US" sz="1100" dirty="0">
                <a:solidFill>
                  <a:schemeClr val="tx2"/>
                </a:solidFill>
              </a:rPr>
              <a:t> key. </a:t>
            </a:r>
          </a:p>
          <a:p>
            <a:endParaRPr lang="en-US" sz="1100" dirty="0">
              <a:solidFill>
                <a:schemeClr val="tx2"/>
              </a:solidFill>
            </a:endParaRPr>
          </a:p>
          <a:p>
            <a:r>
              <a:rPr lang="en-US" sz="1100" dirty="0">
                <a:solidFill>
                  <a:schemeClr val="tx2"/>
                </a:solidFill>
              </a:rPr>
              <a:t>Note:  To enter the title of your Virtual Classroom Tour you must select </a:t>
            </a:r>
            <a:r>
              <a:rPr lang="en-US" sz="1100" b="1" dirty="0" smtClean="0">
                <a:solidFill>
                  <a:schemeClr val="tx2"/>
                </a:solidFill>
              </a:rPr>
              <a:t>View</a:t>
            </a:r>
            <a:r>
              <a:rPr lang="en-US" sz="1100" dirty="0" smtClean="0">
                <a:solidFill>
                  <a:schemeClr val="tx2"/>
                </a:solidFill>
              </a:rPr>
              <a:t>, </a:t>
            </a:r>
            <a:r>
              <a:rPr lang="en-US" sz="1100" b="1" dirty="0" smtClean="0">
                <a:solidFill>
                  <a:schemeClr val="tx2"/>
                </a:solidFill>
              </a:rPr>
              <a:t>Slide </a:t>
            </a:r>
            <a:r>
              <a:rPr lang="en-US" sz="1100" b="1" dirty="0">
                <a:solidFill>
                  <a:schemeClr val="tx2"/>
                </a:solidFill>
              </a:rPr>
              <a:t>Master</a:t>
            </a:r>
            <a:r>
              <a:rPr lang="en-US" sz="1100" dirty="0">
                <a:solidFill>
                  <a:schemeClr val="tx2"/>
                </a:solidFill>
              </a:rPr>
              <a:t>, and enter it on the slide master.  </a:t>
            </a:r>
            <a:r>
              <a:rPr lang="en-US" sz="1100" dirty="0" smtClean="0">
                <a:solidFill>
                  <a:schemeClr val="tx2"/>
                </a:solidFill>
              </a:rPr>
              <a:t>You might</a:t>
            </a:r>
            <a:r>
              <a:rPr lang="en-US" sz="1100" baseline="0" dirty="0" smtClean="0">
                <a:solidFill>
                  <a:schemeClr val="tx2"/>
                </a:solidFill>
              </a:rPr>
              <a:t> also wish to insert a picture illustrating the subject of your Classroom </a:t>
            </a:r>
            <a:r>
              <a:rPr lang="en-US" sz="1100" baseline="0" smtClean="0">
                <a:solidFill>
                  <a:schemeClr val="tx2"/>
                </a:solidFill>
              </a:rPr>
              <a:t>Learning Resource</a:t>
            </a:r>
            <a:r>
              <a:rPr lang="en-US" sz="1100" baseline="0" dirty="0" smtClean="0">
                <a:solidFill>
                  <a:schemeClr val="tx2"/>
                </a:solidFill>
              </a:rPr>
              <a:t>. </a:t>
            </a:r>
            <a:r>
              <a:rPr lang="en-US" sz="1100" dirty="0" smtClean="0">
                <a:solidFill>
                  <a:schemeClr val="tx2"/>
                </a:solidFill>
              </a:rPr>
              <a:t>Then </a:t>
            </a:r>
            <a:r>
              <a:rPr lang="en-US" sz="1100" dirty="0">
                <a:solidFill>
                  <a:schemeClr val="tx2"/>
                </a:solidFill>
              </a:rPr>
              <a:t>click </a:t>
            </a:r>
            <a:r>
              <a:rPr lang="en-US" sz="1100" b="1" dirty="0">
                <a:solidFill>
                  <a:schemeClr val="tx2"/>
                </a:solidFill>
              </a:rPr>
              <a:t>Close </a:t>
            </a:r>
            <a:r>
              <a:rPr lang="en-US" sz="1100" b="1" dirty="0" smtClean="0">
                <a:solidFill>
                  <a:schemeClr val="tx2"/>
                </a:solidFill>
              </a:rPr>
              <a:t>Master View</a:t>
            </a:r>
            <a:r>
              <a:rPr lang="en-US" sz="1100" dirty="0" smtClean="0">
                <a:solidFill>
                  <a:schemeClr val="tx2"/>
                </a:solidFill>
              </a:rPr>
              <a:t>.  </a:t>
            </a:r>
            <a:r>
              <a:rPr lang="en-US" sz="1100" dirty="0">
                <a:solidFill>
                  <a:schemeClr val="tx2"/>
                </a:solidFill>
              </a:rPr>
              <a:t>This will cause the title </a:t>
            </a:r>
            <a:r>
              <a:rPr lang="en-US" sz="1100" dirty="0" smtClean="0">
                <a:solidFill>
                  <a:schemeClr val="tx2"/>
                </a:solidFill>
              </a:rPr>
              <a:t>and picture</a:t>
            </a:r>
            <a:r>
              <a:rPr lang="en-US" sz="1100" baseline="0" dirty="0" smtClean="0">
                <a:solidFill>
                  <a:schemeClr val="tx2"/>
                </a:solidFill>
              </a:rPr>
              <a:t> </a:t>
            </a:r>
            <a:r>
              <a:rPr lang="en-US" sz="1100" dirty="0" smtClean="0">
                <a:solidFill>
                  <a:schemeClr val="tx2"/>
                </a:solidFill>
              </a:rPr>
              <a:t>to </a:t>
            </a:r>
            <a:r>
              <a:rPr lang="en-US" sz="1100" dirty="0">
                <a:solidFill>
                  <a:schemeClr val="tx2"/>
                </a:solidFill>
              </a:rPr>
              <a:t>appear on each of the slides.</a:t>
            </a:r>
          </a:p>
          <a:p>
            <a:endParaRPr lang="en-US" sz="1100" dirty="0">
              <a:solidFill>
                <a:schemeClr val="tx2"/>
              </a:solidFill>
            </a:endParaRPr>
          </a:p>
          <a:p>
            <a:r>
              <a:rPr lang="en-US" sz="1100" dirty="0">
                <a:solidFill>
                  <a:schemeClr val="tx2"/>
                </a:solidFill>
              </a:rPr>
              <a:t>From the </a:t>
            </a:r>
            <a:r>
              <a:rPr lang="en-US" sz="1100" b="1" dirty="0" smtClean="0">
                <a:solidFill>
                  <a:schemeClr val="tx2"/>
                </a:solidFill>
              </a:rPr>
              <a:t>Office Button</a:t>
            </a:r>
            <a:r>
              <a:rPr lang="en-US" sz="1100" dirty="0" smtClean="0">
                <a:solidFill>
                  <a:schemeClr val="tx2"/>
                </a:solidFill>
              </a:rPr>
              <a:t> </a:t>
            </a:r>
            <a:r>
              <a:rPr lang="en-US" sz="1100" dirty="0">
                <a:solidFill>
                  <a:schemeClr val="tx2"/>
                </a:solidFill>
              </a:rPr>
              <a:t>menu choose </a:t>
            </a:r>
            <a:r>
              <a:rPr lang="en-US" sz="1100" b="1" dirty="0">
                <a:solidFill>
                  <a:schemeClr val="tx2"/>
                </a:solidFill>
              </a:rPr>
              <a:t>Save As</a:t>
            </a:r>
            <a:r>
              <a:rPr lang="en-US" sz="1100" dirty="0">
                <a:solidFill>
                  <a:schemeClr val="tx2"/>
                </a:solidFill>
              </a:rPr>
              <a:t>… and save the document as a PowerPoint </a:t>
            </a:r>
            <a:r>
              <a:rPr lang="en-US" sz="1100" dirty="0" smtClean="0">
                <a:solidFill>
                  <a:schemeClr val="tx2"/>
                </a:solidFill>
              </a:rPr>
              <a:t>Presentation . You </a:t>
            </a:r>
            <a:r>
              <a:rPr lang="en-US" sz="1100" dirty="0">
                <a:solidFill>
                  <a:schemeClr val="tx2"/>
                </a:solidFill>
              </a:rPr>
              <a:t>can then distribute the Virtual Classroom Tour.</a:t>
            </a:r>
          </a:p>
          <a:p>
            <a:endParaRPr lang="en-US" sz="1100" dirty="0">
              <a:solidFill>
                <a:schemeClr val="tx2"/>
              </a:solidFill>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4732C3-2E06-4739-8CFA-5F312D35FF47}" type="slidenum">
              <a:rPr lang="en-US"/>
              <a:pPr/>
              <a:t>2</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sz="1100">
                <a:solidFill>
                  <a:srgbClr val="000000"/>
                </a:solidFill>
              </a:rPr>
              <a:t>Open the Word documents at the bottom of each slide by double clicking the icons. Follow the prompts [in the yellow boxes] for inserting information about your learning project.</a:t>
            </a:r>
            <a:r>
              <a:rPr lang="en-US" sz="1100">
                <a:solidFill>
                  <a:srgbClr val="FF0000"/>
                </a:solidFill>
              </a:rPr>
              <a:t> </a:t>
            </a:r>
          </a:p>
          <a:p>
            <a:endParaRPr lang="en-US" sz="1100">
              <a:solidFill>
                <a:srgbClr val="FF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C73077-C4A6-460A-93C3-B0A1D9120442}" type="slidenum">
              <a:rPr lang="en-US"/>
              <a:pPr/>
              <a:t>3</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sz="1100" dirty="0">
                <a:solidFill>
                  <a:srgbClr val="000000"/>
                </a:solidFill>
              </a:rPr>
              <a:t>On this slide, embed</a:t>
            </a:r>
            <a:r>
              <a:rPr lang="en-US" sz="1100" dirty="0">
                <a:solidFill>
                  <a:schemeClr val="tx2"/>
                </a:solidFill>
              </a:rPr>
              <a:t> the student handouts and the resources created for this project.  Some examples are a student project overview, Internet and other resources, directions for art projects, or instructions to students for peer editing of projects.  To embed the resources, follow these steps:</a:t>
            </a:r>
          </a:p>
          <a:p>
            <a:endParaRPr lang="en-US" sz="1100" dirty="0">
              <a:solidFill>
                <a:schemeClr val="tx2"/>
              </a:solidFill>
            </a:endParaRPr>
          </a:p>
          <a:p>
            <a:r>
              <a:rPr lang="en-US" sz="1100" dirty="0">
                <a:solidFill>
                  <a:schemeClr val="tx2"/>
                </a:solidFill>
              </a:rPr>
              <a:t>Have the resource document available.</a:t>
            </a:r>
          </a:p>
          <a:p>
            <a:r>
              <a:rPr lang="en-US" sz="1100" dirty="0">
                <a:solidFill>
                  <a:schemeClr val="tx2"/>
                </a:solidFill>
              </a:rPr>
              <a:t>From the </a:t>
            </a:r>
            <a:r>
              <a:rPr lang="en-US" sz="1100" b="1" dirty="0">
                <a:solidFill>
                  <a:schemeClr val="tx2"/>
                </a:solidFill>
              </a:rPr>
              <a:t>Insert</a:t>
            </a:r>
            <a:r>
              <a:rPr lang="en-US" sz="1100" dirty="0">
                <a:solidFill>
                  <a:schemeClr val="tx2"/>
                </a:solidFill>
              </a:rPr>
              <a:t> menu choose </a:t>
            </a:r>
            <a:r>
              <a:rPr lang="en-US" sz="1100" b="1" dirty="0">
                <a:solidFill>
                  <a:schemeClr val="tx2"/>
                </a:solidFill>
              </a:rPr>
              <a:t>Object</a:t>
            </a:r>
            <a:r>
              <a:rPr lang="en-US" sz="1100" dirty="0">
                <a:solidFill>
                  <a:schemeClr val="tx2"/>
                </a:solidFill>
              </a:rPr>
              <a:t>.</a:t>
            </a:r>
          </a:p>
          <a:p>
            <a:r>
              <a:rPr lang="en-US" sz="1100" dirty="0">
                <a:solidFill>
                  <a:schemeClr val="tx2"/>
                </a:solidFill>
              </a:rPr>
              <a:t>Select </a:t>
            </a:r>
            <a:r>
              <a:rPr lang="en-US" sz="1100" b="1" dirty="0">
                <a:solidFill>
                  <a:schemeClr val="tx2"/>
                </a:solidFill>
              </a:rPr>
              <a:t>Create from File…</a:t>
            </a:r>
            <a:r>
              <a:rPr lang="en-US" sz="1100" dirty="0">
                <a:solidFill>
                  <a:schemeClr val="tx2"/>
                </a:solidFill>
              </a:rPr>
              <a:t> and click </a:t>
            </a:r>
            <a:r>
              <a:rPr lang="en-US" sz="1100" b="1" dirty="0">
                <a:solidFill>
                  <a:schemeClr val="tx2"/>
                </a:solidFill>
              </a:rPr>
              <a:t>Browse…</a:t>
            </a:r>
            <a:r>
              <a:rPr lang="en-US" sz="1100" dirty="0">
                <a:solidFill>
                  <a:schemeClr val="tx2"/>
                </a:solidFill>
              </a:rPr>
              <a:t>.</a:t>
            </a:r>
            <a:endParaRPr lang="en-US" sz="1100" b="1" dirty="0">
              <a:solidFill>
                <a:schemeClr val="tx2"/>
              </a:solidFill>
            </a:endParaRPr>
          </a:p>
          <a:p>
            <a:r>
              <a:rPr lang="en-US" sz="1100" dirty="0">
                <a:solidFill>
                  <a:schemeClr val="tx2"/>
                </a:solidFill>
              </a:rPr>
              <a:t>Find the file you want to include and click </a:t>
            </a:r>
            <a:r>
              <a:rPr lang="en-US" sz="1100" b="1" dirty="0">
                <a:solidFill>
                  <a:schemeClr val="tx2"/>
                </a:solidFill>
              </a:rPr>
              <a:t>OK</a:t>
            </a:r>
            <a:r>
              <a:rPr lang="en-US" sz="1100" dirty="0">
                <a:solidFill>
                  <a:schemeClr val="tx2"/>
                </a:solidFill>
              </a:rPr>
              <a:t>.</a:t>
            </a:r>
          </a:p>
          <a:p>
            <a:r>
              <a:rPr lang="en-US" sz="1100" dirty="0">
                <a:solidFill>
                  <a:schemeClr val="tx2"/>
                </a:solidFill>
              </a:rPr>
              <a:t>Select </a:t>
            </a:r>
            <a:r>
              <a:rPr lang="en-US" sz="1100" b="1" dirty="0">
                <a:solidFill>
                  <a:schemeClr val="tx2"/>
                </a:solidFill>
              </a:rPr>
              <a:t>Display as icon</a:t>
            </a:r>
            <a:r>
              <a:rPr lang="en-US" sz="1100" dirty="0">
                <a:solidFill>
                  <a:schemeClr val="tx2"/>
                </a:solidFill>
              </a:rPr>
              <a:t> and click </a:t>
            </a:r>
            <a:r>
              <a:rPr lang="en-US" sz="1100" b="1" dirty="0">
                <a:solidFill>
                  <a:schemeClr val="tx2"/>
                </a:solidFill>
              </a:rPr>
              <a:t>Change Icon…</a:t>
            </a:r>
            <a:r>
              <a:rPr lang="en-US" sz="1100" dirty="0">
                <a:solidFill>
                  <a:schemeClr val="tx2"/>
                </a:solidFill>
              </a:rPr>
              <a:t> and add a suitable caption.</a:t>
            </a:r>
          </a:p>
          <a:p>
            <a:r>
              <a:rPr lang="en-US" sz="1100" dirty="0">
                <a:solidFill>
                  <a:schemeClr val="tx2"/>
                </a:solidFill>
              </a:rPr>
              <a:t>Click </a:t>
            </a:r>
            <a:r>
              <a:rPr lang="en-US" sz="1100" b="1" dirty="0">
                <a:solidFill>
                  <a:schemeClr val="tx2"/>
                </a:solidFill>
              </a:rPr>
              <a:t>OK</a:t>
            </a:r>
            <a:r>
              <a:rPr lang="en-US" sz="1100" dirty="0">
                <a:solidFill>
                  <a:schemeClr val="tx2"/>
                </a:solidFill>
              </a:rPr>
              <a:t> to add the caption and click </a:t>
            </a:r>
            <a:r>
              <a:rPr lang="en-US" sz="1100" b="1" dirty="0">
                <a:solidFill>
                  <a:schemeClr val="tx2"/>
                </a:solidFill>
              </a:rPr>
              <a:t>OK </a:t>
            </a:r>
            <a:r>
              <a:rPr lang="en-US" sz="1100" dirty="0">
                <a:solidFill>
                  <a:schemeClr val="tx2"/>
                </a:solidFill>
              </a:rPr>
              <a:t>to embed the file.</a:t>
            </a:r>
          </a:p>
          <a:p>
            <a:r>
              <a:rPr lang="en-US" sz="1100" dirty="0">
                <a:solidFill>
                  <a:schemeClr val="tx2"/>
                </a:solidFill>
              </a:rPr>
              <a:t>Position the document icon at the bottom of the slide. </a:t>
            </a:r>
            <a:r>
              <a:rPr lang="en-US" sz="1100" dirty="0">
                <a:solidFill>
                  <a:srgbClr val="000000"/>
                </a:solidFill>
              </a:rPr>
              <a:t>You can go to</a:t>
            </a:r>
            <a:r>
              <a:rPr lang="en-US" sz="1100" b="1" dirty="0">
                <a:solidFill>
                  <a:srgbClr val="000000"/>
                </a:solidFill>
              </a:rPr>
              <a:t> View</a:t>
            </a:r>
            <a:r>
              <a:rPr lang="en-US" sz="1100" dirty="0">
                <a:solidFill>
                  <a:srgbClr val="000000"/>
                </a:solidFill>
              </a:rPr>
              <a:t>, </a:t>
            </a:r>
            <a:r>
              <a:rPr lang="en-US" sz="1100" b="1" dirty="0">
                <a:solidFill>
                  <a:srgbClr val="000000"/>
                </a:solidFill>
              </a:rPr>
              <a:t>Grid and Guides</a:t>
            </a:r>
            <a:r>
              <a:rPr lang="en-US" sz="1100" dirty="0">
                <a:solidFill>
                  <a:srgbClr val="000000"/>
                </a:solidFill>
              </a:rPr>
              <a:t>, and click </a:t>
            </a:r>
            <a:r>
              <a:rPr lang="en-US" sz="1100" b="1" dirty="0">
                <a:solidFill>
                  <a:srgbClr val="000000"/>
                </a:solidFill>
              </a:rPr>
              <a:t>Display Grid</a:t>
            </a:r>
            <a:r>
              <a:rPr lang="en-US" sz="1100" dirty="0">
                <a:solidFill>
                  <a:srgbClr val="000000"/>
                </a:solidFill>
              </a:rPr>
              <a:t> </a:t>
            </a:r>
            <a:r>
              <a:rPr lang="en-US" sz="1100" b="1" dirty="0">
                <a:solidFill>
                  <a:srgbClr val="000000"/>
                </a:solidFill>
              </a:rPr>
              <a:t>on Screen</a:t>
            </a:r>
            <a:r>
              <a:rPr lang="en-US" sz="1100" dirty="0">
                <a:solidFill>
                  <a:srgbClr val="000000"/>
                </a:solidFill>
              </a:rPr>
              <a:t> for a grid on which to line up your icons.</a:t>
            </a:r>
            <a:endParaRPr lang="en-US" sz="1100" dirty="0">
              <a:solidFill>
                <a:schemeClr val="tx2"/>
              </a:solidFill>
            </a:endParaRPr>
          </a:p>
          <a:p>
            <a:r>
              <a:rPr lang="en-US" dirty="0" smtClean="0"/>
              <a:t>Remember</a:t>
            </a:r>
            <a:r>
              <a:rPr lang="en-US" baseline="0" dirty="0" smtClean="0"/>
              <a:t> </a:t>
            </a:r>
            <a:r>
              <a:rPr lang="en-US" dirty="0" smtClean="0"/>
              <a:t>to activate an </a:t>
            </a:r>
            <a:r>
              <a:rPr lang="en-US" b="1" dirty="0" smtClean="0"/>
              <a:t>Object action </a:t>
            </a:r>
            <a:r>
              <a:rPr lang="en-US" dirty="0" smtClean="0"/>
              <a:t>from the</a:t>
            </a:r>
            <a:r>
              <a:rPr lang="en-US" baseline="0" dirty="0" smtClean="0"/>
              <a:t> Insert banner.</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928F81-CF5F-4C8B-AF95-538B5F8438CD}" type="slidenum">
              <a:rPr lang="en-US"/>
              <a:pPr/>
              <a:t>4</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pPr>
              <a:spcBef>
                <a:spcPct val="0"/>
              </a:spcBef>
            </a:pPr>
            <a:r>
              <a:rPr lang="en-US" sz="1100" dirty="0">
                <a:solidFill>
                  <a:schemeClr val="tx2"/>
                </a:solidFill>
              </a:rPr>
              <a:t>Add any assessment materials you developed for the project to this slide. </a:t>
            </a:r>
          </a:p>
          <a:p>
            <a:pPr>
              <a:spcBef>
                <a:spcPct val="0"/>
              </a:spcBef>
            </a:pPr>
            <a:endParaRPr lang="en-US" sz="1100" dirty="0">
              <a:solidFill>
                <a:schemeClr val="tx2"/>
              </a:solidFill>
            </a:endParaRPr>
          </a:p>
          <a:p>
            <a:r>
              <a:rPr lang="en-US" sz="1100" dirty="0">
                <a:solidFill>
                  <a:schemeClr val="tx2"/>
                </a:solidFill>
              </a:rPr>
              <a:t>Have the resource document available.</a:t>
            </a:r>
          </a:p>
          <a:p>
            <a:r>
              <a:rPr lang="en-US" sz="1100" dirty="0">
                <a:solidFill>
                  <a:schemeClr val="tx2"/>
                </a:solidFill>
              </a:rPr>
              <a:t>From the </a:t>
            </a:r>
            <a:r>
              <a:rPr lang="en-US" sz="1100" b="1" dirty="0">
                <a:solidFill>
                  <a:schemeClr val="tx2"/>
                </a:solidFill>
              </a:rPr>
              <a:t>Insert</a:t>
            </a:r>
            <a:r>
              <a:rPr lang="en-US" sz="1100" dirty="0">
                <a:solidFill>
                  <a:schemeClr val="tx2"/>
                </a:solidFill>
              </a:rPr>
              <a:t> menu choose </a:t>
            </a:r>
            <a:r>
              <a:rPr lang="en-US" sz="1100" b="1" dirty="0">
                <a:solidFill>
                  <a:schemeClr val="tx2"/>
                </a:solidFill>
              </a:rPr>
              <a:t>Object</a:t>
            </a:r>
            <a:r>
              <a:rPr lang="en-US" sz="1100" dirty="0">
                <a:solidFill>
                  <a:schemeClr val="tx2"/>
                </a:solidFill>
              </a:rPr>
              <a:t>.</a:t>
            </a:r>
          </a:p>
          <a:p>
            <a:r>
              <a:rPr lang="en-US" sz="1100" dirty="0">
                <a:solidFill>
                  <a:schemeClr val="tx2"/>
                </a:solidFill>
              </a:rPr>
              <a:t>Select </a:t>
            </a:r>
            <a:r>
              <a:rPr lang="en-US" sz="1100" b="1" dirty="0">
                <a:solidFill>
                  <a:schemeClr val="tx2"/>
                </a:solidFill>
              </a:rPr>
              <a:t>Create from File…</a:t>
            </a:r>
            <a:r>
              <a:rPr lang="en-US" sz="1100" dirty="0">
                <a:solidFill>
                  <a:schemeClr val="tx2"/>
                </a:solidFill>
              </a:rPr>
              <a:t> and click </a:t>
            </a:r>
            <a:r>
              <a:rPr lang="en-US" sz="1100" b="1" dirty="0">
                <a:solidFill>
                  <a:schemeClr val="tx2"/>
                </a:solidFill>
              </a:rPr>
              <a:t>Browse…</a:t>
            </a:r>
            <a:r>
              <a:rPr lang="en-US" sz="1100" dirty="0">
                <a:solidFill>
                  <a:schemeClr val="tx2"/>
                </a:solidFill>
              </a:rPr>
              <a:t>.</a:t>
            </a:r>
            <a:endParaRPr lang="en-US" sz="1100" b="1" dirty="0">
              <a:solidFill>
                <a:schemeClr val="tx2"/>
              </a:solidFill>
            </a:endParaRPr>
          </a:p>
          <a:p>
            <a:r>
              <a:rPr lang="en-US" sz="1100" dirty="0">
                <a:solidFill>
                  <a:schemeClr val="tx2"/>
                </a:solidFill>
              </a:rPr>
              <a:t>Find the file you want to include and click </a:t>
            </a:r>
            <a:r>
              <a:rPr lang="en-US" sz="1100" b="1" dirty="0">
                <a:solidFill>
                  <a:schemeClr val="tx2"/>
                </a:solidFill>
              </a:rPr>
              <a:t>OK</a:t>
            </a:r>
            <a:r>
              <a:rPr lang="en-US" sz="1100" dirty="0">
                <a:solidFill>
                  <a:schemeClr val="tx2"/>
                </a:solidFill>
              </a:rPr>
              <a:t>.</a:t>
            </a:r>
          </a:p>
          <a:p>
            <a:r>
              <a:rPr lang="en-US" sz="1100" dirty="0">
                <a:solidFill>
                  <a:schemeClr val="tx2"/>
                </a:solidFill>
              </a:rPr>
              <a:t>Select </a:t>
            </a:r>
            <a:r>
              <a:rPr lang="en-US" sz="1100" b="1" dirty="0">
                <a:solidFill>
                  <a:schemeClr val="tx2"/>
                </a:solidFill>
              </a:rPr>
              <a:t>Display as icon</a:t>
            </a:r>
            <a:r>
              <a:rPr lang="en-US" sz="1100" dirty="0">
                <a:solidFill>
                  <a:schemeClr val="tx2"/>
                </a:solidFill>
              </a:rPr>
              <a:t> and click </a:t>
            </a:r>
            <a:r>
              <a:rPr lang="en-US" sz="1100" b="1" dirty="0">
                <a:solidFill>
                  <a:schemeClr val="tx2"/>
                </a:solidFill>
              </a:rPr>
              <a:t>Change Icon…</a:t>
            </a:r>
            <a:r>
              <a:rPr lang="en-US" sz="1100" dirty="0">
                <a:solidFill>
                  <a:schemeClr val="tx2"/>
                </a:solidFill>
              </a:rPr>
              <a:t> and add a suitable caption.</a:t>
            </a:r>
          </a:p>
          <a:p>
            <a:r>
              <a:rPr lang="en-US" sz="1100" dirty="0">
                <a:solidFill>
                  <a:schemeClr val="tx2"/>
                </a:solidFill>
              </a:rPr>
              <a:t>Click </a:t>
            </a:r>
            <a:r>
              <a:rPr lang="en-US" sz="1100" b="1" dirty="0">
                <a:solidFill>
                  <a:schemeClr val="tx2"/>
                </a:solidFill>
              </a:rPr>
              <a:t>OK</a:t>
            </a:r>
            <a:r>
              <a:rPr lang="en-US" sz="1100" dirty="0">
                <a:solidFill>
                  <a:schemeClr val="tx2"/>
                </a:solidFill>
              </a:rPr>
              <a:t> to add the caption and click </a:t>
            </a:r>
            <a:r>
              <a:rPr lang="en-US" sz="1100" b="1" dirty="0">
                <a:solidFill>
                  <a:schemeClr val="tx2"/>
                </a:solidFill>
              </a:rPr>
              <a:t>OK </a:t>
            </a:r>
            <a:r>
              <a:rPr lang="en-US" sz="1100" dirty="0">
                <a:solidFill>
                  <a:schemeClr val="tx2"/>
                </a:solidFill>
              </a:rPr>
              <a:t>to embed the file.</a:t>
            </a:r>
          </a:p>
          <a:p>
            <a:r>
              <a:rPr lang="en-US" sz="1100" dirty="0">
                <a:solidFill>
                  <a:schemeClr val="tx2"/>
                </a:solidFill>
              </a:rPr>
              <a:t>Position the document icon at the bottom of the slide. </a:t>
            </a:r>
            <a:r>
              <a:rPr lang="en-US" sz="1100" dirty="0">
                <a:solidFill>
                  <a:srgbClr val="000000"/>
                </a:solidFill>
              </a:rPr>
              <a:t>You can go to</a:t>
            </a:r>
            <a:r>
              <a:rPr lang="en-US" sz="1100" b="1" dirty="0">
                <a:solidFill>
                  <a:srgbClr val="000000"/>
                </a:solidFill>
              </a:rPr>
              <a:t> View</a:t>
            </a:r>
            <a:r>
              <a:rPr lang="en-US" sz="1100" dirty="0">
                <a:solidFill>
                  <a:srgbClr val="000000"/>
                </a:solidFill>
              </a:rPr>
              <a:t>, </a:t>
            </a:r>
            <a:r>
              <a:rPr lang="en-US" sz="1100" b="1" dirty="0">
                <a:solidFill>
                  <a:srgbClr val="000000"/>
                </a:solidFill>
              </a:rPr>
              <a:t>Grid and Guides</a:t>
            </a:r>
            <a:r>
              <a:rPr lang="en-US" sz="1100" dirty="0">
                <a:solidFill>
                  <a:srgbClr val="000000"/>
                </a:solidFill>
              </a:rPr>
              <a:t>, and click </a:t>
            </a:r>
            <a:r>
              <a:rPr lang="en-US" sz="1100" b="1" dirty="0">
                <a:solidFill>
                  <a:srgbClr val="000000"/>
                </a:solidFill>
              </a:rPr>
              <a:t>Display Grid</a:t>
            </a:r>
            <a:r>
              <a:rPr lang="en-US" sz="1100" dirty="0">
                <a:solidFill>
                  <a:srgbClr val="000000"/>
                </a:solidFill>
              </a:rPr>
              <a:t> </a:t>
            </a:r>
            <a:r>
              <a:rPr lang="en-US" sz="1100" b="1" dirty="0">
                <a:solidFill>
                  <a:srgbClr val="000000"/>
                </a:solidFill>
              </a:rPr>
              <a:t>on Screen</a:t>
            </a:r>
            <a:r>
              <a:rPr lang="en-US" sz="1100" dirty="0">
                <a:solidFill>
                  <a:srgbClr val="000000"/>
                </a:solidFill>
              </a:rPr>
              <a:t> for a grid on which to line up your icons.</a:t>
            </a:r>
            <a:endParaRPr lang="en-US" sz="1100" b="1" dirty="0">
              <a:solidFill>
                <a:schemeClr val="tx2"/>
              </a:solidFill>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100" dirty="0" smtClean="0"/>
              <a:t>Remember</a:t>
            </a:r>
            <a:r>
              <a:rPr lang="en-US" sz="1100" baseline="0" dirty="0" smtClean="0"/>
              <a:t> </a:t>
            </a:r>
            <a:r>
              <a:rPr lang="en-US" sz="1100" dirty="0" smtClean="0"/>
              <a:t>to activate an </a:t>
            </a:r>
            <a:r>
              <a:rPr lang="en-US" sz="1100" b="1" dirty="0" smtClean="0"/>
              <a:t>Object action </a:t>
            </a:r>
            <a:r>
              <a:rPr lang="en-US" sz="1100" dirty="0" smtClean="0"/>
              <a:t>from the</a:t>
            </a:r>
            <a:r>
              <a:rPr lang="en-US" sz="1100" baseline="0" dirty="0" smtClean="0"/>
              <a:t> Insert banner.</a:t>
            </a:r>
            <a:endParaRPr lang="en-US" sz="1100" dirty="0" smtClean="0"/>
          </a:p>
          <a:p>
            <a:pPr>
              <a:spcBef>
                <a:spcPct val="0"/>
              </a:spcBef>
            </a:pPr>
            <a:endParaRPr lang="en-US" sz="1100" dirty="0">
              <a:solidFill>
                <a:schemeClr val="tx2"/>
              </a:solidFill>
            </a:endParaRPr>
          </a:p>
          <a:p>
            <a:pPr>
              <a:spcBef>
                <a:spcPct val="0"/>
              </a:spcBef>
            </a:pPr>
            <a:r>
              <a:rPr lang="en-US" sz="1100" dirty="0">
                <a:solidFill>
                  <a:schemeClr val="tx2"/>
                </a:solidFill>
              </a:rPr>
              <a:t>To include the Standards targeted through your learning project, open the </a:t>
            </a:r>
            <a:r>
              <a:rPr lang="en-US" sz="1100" b="1" dirty="0">
                <a:solidFill>
                  <a:schemeClr val="tx2"/>
                </a:solidFill>
              </a:rPr>
              <a:t>Mapping the Standards</a:t>
            </a:r>
            <a:r>
              <a:rPr lang="en-US" sz="1100" dirty="0">
                <a:solidFill>
                  <a:schemeClr val="tx2"/>
                </a:solidFill>
              </a:rPr>
              <a:t> document and then add your own standards at the bottom of the document. Links are included to help you search for local curriculum and technology standards.</a:t>
            </a:r>
          </a:p>
          <a:p>
            <a:pPr>
              <a:spcBef>
                <a:spcPct val="0"/>
              </a:spcBef>
            </a:pPr>
            <a:endParaRPr lang="en-US" sz="1100" dirty="0">
              <a:solidFill>
                <a:schemeClr val="tx2"/>
              </a:solidFill>
            </a:endParaRPr>
          </a:p>
          <a:p>
            <a:pPr>
              <a:spcBef>
                <a:spcPct val="0"/>
              </a:spcBef>
            </a:pPr>
            <a:endParaRPr lang="en-US" sz="1100" dirty="0">
              <a:solidFill>
                <a:schemeClr val="tx2"/>
              </a:solidFill>
            </a:endParaRPr>
          </a:p>
          <a:p>
            <a:endParaRPr lang="en-US" sz="11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ABA0A9-F28A-4B31-BD44-2207293B89C5}" type="slidenum">
              <a:rPr lang="en-US"/>
              <a:pPr/>
              <a:t>5</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US" sz="1100" dirty="0" smtClean="0"/>
              <a:t>On this slide</a:t>
            </a:r>
            <a:r>
              <a:rPr lang="en-US" sz="1100" baseline="0" dirty="0" smtClean="0"/>
              <a:t> you should add pictures and information about your school and yourself</a:t>
            </a:r>
            <a:r>
              <a:rPr lang="en-US" sz="1100" dirty="0" smtClean="0"/>
              <a:t>.</a:t>
            </a:r>
            <a:endParaRPr lang="en-US" sz="11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s/slide4.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s/slide3.x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s/slide2.xml"/><Relationship Id="rId5" Type="http://schemas.openxmlformats.org/officeDocument/2006/relationships/image" Target="../media/image3.png"/><Relationship Id="rId15" Type="http://schemas.openxmlformats.org/officeDocument/2006/relationships/image" Target="../media/image7.jpeg"/><Relationship Id="rId10" Type="http://schemas.openxmlformats.org/officeDocument/2006/relationships/slide" Target="../slides/slide1.xml"/><Relationship Id="rId4" Type="http://schemas.openxmlformats.org/officeDocument/2006/relationships/image" Target="../media/image2.png"/><Relationship Id="rId9" Type="http://schemas.openxmlformats.org/officeDocument/2006/relationships/hyperlink" Target="http://www.microsoft.com/education/?ID=InTeachersVCT" TargetMode="External"/><Relationship Id="rId14" Type="http://schemas.openxmlformats.org/officeDocument/2006/relationships/slide" Target="../slides/slid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6" name="Picture 15" descr="Blue_back.png"/>
          <p:cNvPicPr>
            <a:picLocks noChangeAspect="1"/>
          </p:cNvPicPr>
          <p:nvPr/>
        </p:nvPicPr>
        <p:blipFill>
          <a:blip r:embed="rId4"/>
          <a:stretch>
            <a:fillRect/>
          </a:stretch>
        </p:blipFill>
        <p:spPr>
          <a:xfrm>
            <a:off x="2158897" y="6446313"/>
            <a:ext cx="355068" cy="360000"/>
          </a:xfrm>
          <a:prstGeom prst="rect">
            <a:avLst/>
          </a:prstGeom>
        </p:spPr>
      </p:pic>
      <p:sp>
        <p:nvSpPr>
          <p:cNvPr id="1037" name="Text Box 13"/>
          <p:cNvSpPr txBox="1">
            <a:spLocks noChangeArrowheads="1"/>
          </p:cNvSpPr>
          <p:nvPr/>
        </p:nvSpPr>
        <p:spPr bwMode="auto">
          <a:xfrm>
            <a:off x="1014413" y="530225"/>
            <a:ext cx="5202065" cy="954107"/>
          </a:xfrm>
          <a:prstGeom prst="rect">
            <a:avLst/>
          </a:prstGeom>
          <a:noFill/>
          <a:ln w="9525">
            <a:noFill/>
            <a:miter lim="800000"/>
            <a:headEnd/>
            <a:tailEnd/>
          </a:ln>
          <a:effectLst/>
        </p:spPr>
        <p:txBody>
          <a:bodyPr wrap="square">
            <a:spAutoFit/>
          </a:bodyPr>
          <a:lstStyle/>
          <a:p>
            <a:r>
              <a:rPr lang="en-US" sz="2800" b="0" baseline="0" dirty="0" smtClean="0">
                <a:solidFill>
                  <a:srgbClr val="FF0000"/>
                </a:solidFill>
                <a:effectLst>
                  <a:outerShdw blurRad="38100" dist="38100" dir="2700000" algn="tl">
                    <a:srgbClr val="000000">
                      <a:alpha val="43137"/>
                    </a:srgbClr>
                  </a:outerShdw>
                </a:effectLst>
              </a:rPr>
              <a:t>C.S.I. </a:t>
            </a:r>
            <a:r>
              <a:rPr lang="en-US" sz="2800" b="0" baseline="0" dirty="0" smtClean="0">
                <a:solidFill>
                  <a:srgbClr val="000099"/>
                </a:solidFill>
                <a:effectLst>
                  <a:outerShdw blurRad="38100" dist="38100" dir="2700000" algn="tl">
                    <a:srgbClr val="000000">
                      <a:alpha val="43137"/>
                    </a:srgbClr>
                  </a:outerShdw>
                </a:effectLst>
              </a:rPr>
              <a:t>- St. </a:t>
            </a:r>
            <a:r>
              <a:rPr lang="en-US" sz="2800" b="0" baseline="0" dirty="0" err="1" smtClean="0">
                <a:solidFill>
                  <a:srgbClr val="000099"/>
                </a:solidFill>
                <a:effectLst>
                  <a:outerShdw blurRad="38100" dist="38100" dir="2700000" algn="tl">
                    <a:srgbClr val="000000">
                      <a:alpha val="43137"/>
                    </a:srgbClr>
                  </a:outerShdw>
                </a:effectLst>
              </a:rPr>
              <a:t>Cenydd</a:t>
            </a:r>
            <a:endParaRPr lang="en-US" sz="2800" b="0" baseline="0" dirty="0" smtClean="0">
              <a:solidFill>
                <a:srgbClr val="000099"/>
              </a:solidFill>
              <a:effectLst>
                <a:outerShdw blurRad="38100" dist="38100" dir="2700000" algn="tl">
                  <a:srgbClr val="000000">
                    <a:alpha val="43137"/>
                  </a:srgbClr>
                </a:outerShdw>
              </a:effectLst>
            </a:endParaRPr>
          </a:p>
          <a:p>
            <a:r>
              <a:rPr lang="en-US" sz="2800" b="0" baseline="0" dirty="0" smtClean="0">
                <a:solidFill>
                  <a:srgbClr val="FF0000"/>
                </a:solidFill>
                <a:effectLst>
                  <a:outerShdw blurRad="38100" dist="38100" dir="2700000" algn="tl">
                    <a:srgbClr val="000000">
                      <a:alpha val="43137"/>
                    </a:srgbClr>
                  </a:outerShdw>
                </a:effectLst>
              </a:rPr>
              <a:t>C</a:t>
            </a:r>
            <a:r>
              <a:rPr lang="en-US" sz="2800" b="0" baseline="0" dirty="0" smtClean="0">
                <a:solidFill>
                  <a:srgbClr val="000099"/>
                </a:solidFill>
                <a:effectLst>
                  <a:outerShdw blurRad="38100" dist="38100" dir="2700000" algn="tl">
                    <a:srgbClr val="000000">
                      <a:alpha val="43137"/>
                    </a:srgbClr>
                  </a:outerShdw>
                </a:effectLst>
              </a:rPr>
              <a:t>reative </a:t>
            </a:r>
            <a:r>
              <a:rPr lang="en-US" sz="2800" b="0" baseline="0" dirty="0" smtClean="0">
                <a:solidFill>
                  <a:srgbClr val="FF0000"/>
                </a:solidFill>
                <a:effectLst>
                  <a:outerShdw blurRad="38100" dist="38100" dir="2700000" algn="tl">
                    <a:srgbClr val="000000">
                      <a:alpha val="43137"/>
                    </a:srgbClr>
                  </a:outerShdw>
                </a:effectLst>
              </a:rPr>
              <a:t>S</a:t>
            </a:r>
            <a:r>
              <a:rPr lang="en-US" sz="2800" b="0" baseline="0" dirty="0" smtClean="0">
                <a:solidFill>
                  <a:srgbClr val="000099"/>
                </a:solidFill>
                <a:effectLst>
                  <a:outerShdw blurRad="38100" dist="38100" dir="2700000" algn="tl">
                    <a:srgbClr val="000000">
                      <a:alpha val="43137"/>
                    </a:srgbClr>
                  </a:outerShdw>
                </a:effectLst>
              </a:rPr>
              <a:t>cience </a:t>
            </a:r>
            <a:r>
              <a:rPr lang="en-US" sz="2800" b="0" baseline="0" dirty="0" smtClean="0">
                <a:solidFill>
                  <a:srgbClr val="FF0000"/>
                </a:solidFill>
                <a:effectLst>
                  <a:outerShdw blurRad="38100" dist="38100" dir="2700000" algn="tl">
                    <a:srgbClr val="000000">
                      <a:alpha val="43137"/>
                    </a:srgbClr>
                  </a:outerShdw>
                </a:effectLst>
              </a:rPr>
              <a:t>I</a:t>
            </a:r>
            <a:r>
              <a:rPr lang="en-US" sz="2800" b="0" baseline="0" dirty="0" smtClean="0">
                <a:solidFill>
                  <a:srgbClr val="000099"/>
                </a:solidFill>
                <a:effectLst>
                  <a:outerShdw blurRad="38100" dist="38100" dir="2700000" algn="tl">
                    <a:srgbClr val="000000">
                      <a:alpha val="43137"/>
                    </a:srgbClr>
                  </a:outerShdw>
                </a:effectLst>
              </a:rPr>
              <a:t>nvestigations</a:t>
            </a:r>
            <a:endParaRPr lang="en-US" sz="2800" b="0" baseline="0" dirty="0">
              <a:solidFill>
                <a:srgbClr val="000099"/>
              </a:solidFill>
              <a:effectLst>
                <a:outerShdw blurRad="38100" dist="38100" dir="2700000" algn="tl">
                  <a:srgbClr val="000000">
                    <a:alpha val="43137"/>
                  </a:srgbClr>
                </a:outerShdw>
              </a:effectLst>
            </a:endParaRPr>
          </a:p>
        </p:txBody>
      </p:sp>
      <p:pic>
        <p:nvPicPr>
          <p:cNvPr id="17" name="Picture 16" descr="Blue_exit.png"/>
          <p:cNvPicPr>
            <a:picLocks noChangeAspect="1"/>
          </p:cNvPicPr>
          <p:nvPr/>
        </p:nvPicPr>
        <p:blipFill>
          <a:blip r:embed="rId5"/>
          <a:stretch>
            <a:fillRect/>
          </a:stretch>
        </p:blipFill>
        <p:spPr>
          <a:xfrm>
            <a:off x="5899633" y="6423239"/>
            <a:ext cx="370866" cy="376752"/>
          </a:xfrm>
          <a:prstGeom prst="rect">
            <a:avLst/>
          </a:prstGeom>
        </p:spPr>
      </p:pic>
      <p:pic>
        <p:nvPicPr>
          <p:cNvPr id="18" name="Picture 17" descr="Blue_forward.png"/>
          <p:cNvPicPr>
            <a:picLocks noChangeAspect="1"/>
          </p:cNvPicPr>
          <p:nvPr/>
        </p:nvPicPr>
        <p:blipFill>
          <a:blip r:embed="rId6"/>
          <a:stretch>
            <a:fillRect/>
          </a:stretch>
        </p:blipFill>
        <p:spPr>
          <a:xfrm>
            <a:off x="2888790" y="6439076"/>
            <a:ext cx="355068" cy="360000"/>
          </a:xfrm>
          <a:prstGeom prst="rect">
            <a:avLst/>
          </a:prstGeom>
        </p:spPr>
      </p:pic>
      <p:pic>
        <p:nvPicPr>
          <p:cNvPr id="19" name="Picture 18" descr="Blue_home.png"/>
          <p:cNvPicPr>
            <a:picLocks noChangeAspect="1"/>
          </p:cNvPicPr>
          <p:nvPr/>
        </p:nvPicPr>
        <p:blipFill>
          <a:blip r:embed="rId7"/>
          <a:stretch>
            <a:fillRect/>
          </a:stretch>
        </p:blipFill>
        <p:spPr>
          <a:xfrm>
            <a:off x="3756355" y="6432165"/>
            <a:ext cx="354375" cy="360000"/>
          </a:xfrm>
          <a:prstGeom prst="rect">
            <a:avLst/>
          </a:prstGeom>
        </p:spPr>
      </p:pic>
      <p:pic>
        <p:nvPicPr>
          <p:cNvPr id="20" name="Picture 19" descr="Search_blue.png"/>
          <p:cNvPicPr>
            <a:picLocks noChangeAspect="1"/>
          </p:cNvPicPr>
          <p:nvPr/>
        </p:nvPicPr>
        <p:blipFill>
          <a:blip r:embed="rId8"/>
          <a:stretch>
            <a:fillRect/>
          </a:stretch>
        </p:blipFill>
        <p:spPr>
          <a:xfrm>
            <a:off x="4791069" y="6430810"/>
            <a:ext cx="354375" cy="360000"/>
          </a:xfrm>
          <a:prstGeom prst="rect">
            <a:avLst/>
          </a:prstGeom>
        </p:spPr>
      </p:pic>
      <p:sp>
        <p:nvSpPr>
          <p:cNvPr id="21" name="TextBox 20"/>
          <p:cNvSpPr txBox="1"/>
          <p:nvPr/>
        </p:nvSpPr>
        <p:spPr>
          <a:xfrm>
            <a:off x="2419350" y="6480075"/>
            <a:ext cx="504000" cy="216000"/>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1500" b="1" dirty="0" smtClean="0">
                <a:solidFill>
                  <a:schemeClr val="bg1"/>
                </a:solidFill>
                <a:effectLst>
                  <a:outerShdw blurRad="38100" dist="38100" dir="2700000" algn="tl">
                    <a:srgbClr val="000000">
                      <a:alpha val="43137"/>
                    </a:srgbClr>
                  </a:outerShdw>
                </a:effectLst>
              </a:rPr>
              <a:t>Back</a:t>
            </a:r>
            <a:endParaRPr lang="en-GB" sz="15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3152774" y="6459379"/>
            <a:ext cx="685801" cy="246221"/>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1500" b="1" dirty="0" smtClean="0">
                <a:solidFill>
                  <a:schemeClr val="bg1"/>
                </a:solidFill>
                <a:effectLst>
                  <a:outerShdw blurRad="38100" dist="38100" dir="2700000" algn="tl">
                    <a:srgbClr val="000000">
                      <a:alpha val="43137"/>
                    </a:srgbClr>
                  </a:outerShdw>
                </a:effectLst>
              </a:rPr>
              <a:t>Forward</a:t>
            </a:r>
            <a:endParaRPr lang="en-GB" sz="1500" b="1" dirty="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4048125" y="6449854"/>
            <a:ext cx="857250" cy="246221"/>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1500" b="1" dirty="0" smtClean="0">
                <a:solidFill>
                  <a:schemeClr val="bg1"/>
                </a:solidFill>
                <a:effectLst>
                  <a:outerShdw blurRad="38100" dist="38100" dir="2700000" algn="tl">
                    <a:srgbClr val="000000">
                      <a:alpha val="43137"/>
                    </a:srgbClr>
                  </a:outerShdw>
                </a:effectLst>
              </a:rPr>
              <a:t>Homepage</a:t>
            </a:r>
            <a:endParaRPr lang="en-GB" sz="1500" b="1" dirty="0">
              <a:solidFill>
                <a:schemeClr val="bg1"/>
              </a:solidFill>
              <a:effectLst>
                <a:outerShdw blurRad="38100" dist="38100" dir="2700000" algn="tl">
                  <a:srgbClr val="000000">
                    <a:alpha val="43137"/>
                  </a:srgbClr>
                </a:outerShdw>
              </a:effectLst>
            </a:endParaRPr>
          </a:p>
        </p:txBody>
      </p:sp>
      <p:sp>
        <p:nvSpPr>
          <p:cNvPr id="28" name="TextBox 27"/>
          <p:cNvSpPr txBox="1"/>
          <p:nvPr/>
        </p:nvSpPr>
        <p:spPr>
          <a:xfrm>
            <a:off x="6181725" y="6453099"/>
            <a:ext cx="504000" cy="246221"/>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1500" b="1" dirty="0" smtClean="0">
                <a:solidFill>
                  <a:schemeClr val="bg1"/>
                </a:solidFill>
                <a:effectLst>
                  <a:outerShdw blurRad="38100" dist="38100" dir="2700000" algn="tl">
                    <a:srgbClr val="000000">
                      <a:alpha val="43137"/>
                    </a:srgbClr>
                  </a:outerShdw>
                </a:effectLst>
              </a:rPr>
              <a:t>Exit</a:t>
            </a:r>
            <a:endParaRPr lang="en-GB" sz="1500" b="1" dirty="0">
              <a:solidFill>
                <a:schemeClr val="bg1"/>
              </a:solidFill>
              <a:effectLst>
                <a:outerShdw blurRad="38100" dist="38100" dir="2700000" algn="tl">
                  <a:srgbClr val="000000">
                    <a:alpha val="43137"/>
                  </a:srgbClr>
                </a:outerShdw>
              </a:effectLst>
            </a:endParaRPr>
          </a:p>
        </p:txBody>
      </p:sp>
      <p:sp>
        <p:nvSpPr>
          <p:cNvPr id="30" name="TextBox 29"/>
          <p:cNvSpPr txBox="1"/>
          <p:nvPr/>
        </p:nvSpPr>
        <p:spPr>
          <a:xfrm>
            <a:off x="7181850" y="1304925"/>
            <a:ext cx="1352550" cy="276999"/>
          </a:xfrm>
          <a:prstGeom prst="rect">
            <a:avLst/>
          </a:prstGeom>
          <a:noFill/>
        </p:spPr>
        <p:txBody>
          <a:bodyPr wrap="square" rtlCol="0">
            <a:spAutoFit/>
          </a:bodyPr>
          <a:lstStyle/>
          <a:p>
            <a:r>
              <a:rPr lang="en-GB" sz="1800" b="1" spc="0" dirty="0" smtClean="0">
                <a:solidFill>
                  <a:srgbClr val="0067B4"/>
                </a:solidFill>
                <a:latin typeface="Arial Narrow" pitchFamily="34" charset="0"/>
              </a:rPr>
              <a:t>Project Overview</a:t>
            </a:r>
            <a:endParaRPr lang="en-GB" sz="1800" b="1" spc="0" dirty="0">
              <a:solidFill>
                <a:srgbClr val="0067B4"/>
              </a:solidFill>
              <a:latin typeface="Arial Narrow" pitchFamily="34" charset="0"/>
            </a:endParaRPr>
          </a:p>
        </p:txBody>
      </p:sp>
      <p:sp>
        <p:nvSpPr>
          <p:cNvPr id="31" name="TextBox 30"/>
          <p:cNvSpPr txBox="1"/>
          <p:nvPr/>
        </p:nvSpPr>
        <p:spPr>
          <a:xfrm>
            <a:off x="6734174" y="33249"/>
            <a:ext cx="2390776" cy="584775"/>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2400" b="1" i="1" dirty="0" smtClean="0">
                <a:solidFill>
                  <a:schemeClr val="bg1"/>
                </a:solidFill>
                <a:effectLst>
                  <a:outerShdw blurRad="38100" dist="38100" dir="2700000" algn="tl">
                    <a:srgbClr val="000000">
                      <a:alpha val="43137"/>
                    </a:srgbClr>
                  </a:outerShdw>
                </a:effectLst>
              </a:rPr>
              <a:t>IT</a:t>
            </a:r>
            <a:r>
              <a:rPr lang="en-GB" sz="2400" b="0" i="1" dirty="0" smtClean="0">
                <a:solidFill>
                  <a:schemeClr val="bg1"/>
                </a:solidFill>
                <a:effectLst>
                  <a:outerShdw blurRad="38100" dist="38100" dir="2700000" algn="tl">
                    <a:srgbClr val="000000">
                      <a:alpha val="43137"/>
                    </a:srgbClr>
                  </a:outerShdw>
                </a:effectLst>
              </a:rPr>
              <a:t>N </a:t>
            </a:r>
            <a:r>
              <a:rPr lang="en-GB" sz="2400" b="1" i="1" dirty="0" smtClean="0">
                <a:solidFill>
                  <a:schemeClr val="bg1"/>
                </a:solidFill>
                <a:effectLst>
                  <a:outerShdw blurRad="38100" dist="38100" dir="2700000" algn="tl">
                    <a:srgbClr val="000000">
                      <a:alpha val="43137"/>
                    </a:srgbClr>
                  </a:outerShdw>
                </a:effectLst>
              </a:rPr>
              <a:t>– Innovative </a:t>
            </a:r>
          </a:p>
          <a:p>
            <a:r>
              <a:rPr lang="en-GB" sz="2400" b="1" i="1" dirty="0" smtClean="0">
                <a:solidFill>
                  <a:schemeClr val="bg1"/>
                </a:solidFill>
                <a:effectLst>
                  <a:outerShdw blurRad="38100" dist="38100" dir="2700000" algn="tl">
                    <a:srgbClr val="000000">
                      <a:alpha val="43137"/>
                    </a:srgbClr>
                  </a:outerShdw>
                </a:effectLst>
              </a:rPr>
              <a:t>         Teachers </a:t>
            </a:r>
            <a:r>
              <a:rPr lang="en-GB" sz="2400" b="0" i="1" dirty="0" smtClean="0">
                <a:solidFill>
                  <a:schemeClr val="bg1"/>
                </a:solidFill>
                <a:effectLst>
                  <a:outerShdw blurRad="38100" dist="38100" dir="2700000" algn="tl">
                    <a:srgbClr val="000000">
                      <a:alpha val="43137"/>
                    </a:srgbClr>
                  </a:outerShdw>
                </a:effectLst>
              </a:rPr>
              <a:t>Network</a:t>
            </a:r>
            <a:endParaRPr lang="en-GB" sz="2400" b="0" i="1" dirty="0">
              <a:solidFill>
                <a:schemeClr val="bg1"/>
              </a:solidFill>
              <a:effectLst>
                <a:outerShdw blurRad="38100" dist="38100" dir="2700000" algn="tl">
                  <a:srgbClr val="000000">
                    <a:alpha val="43137"/>
                  </a:srgbClr>
                </a:outerShdw>
              </a:effectLst>
            </a:endParaRPr>
          </a:p>
        </p:txBody>
      </p:sp>
      <p:sp>
        <p:nvSpPr>
          <p:cNvPr id="33" name="TextBox 32"/>
          <p:cNvSpPr txBox="1"/>
          <p:nvPr/>
        </p:nvSpPr>
        <p:spPr>
          <a:xfrm>
            <a:off x="7172325" y="1581150"/>
            <a:ext cx="1352550" cy="276999"/>
          </a:xfrm>
          <a:prstGeom prst="rect">
            <a:avLst/>
          </a:prstGeom>
          <a:noFill/>
        </p:spPr>
        <p:txBody>
          <a:bodyPr wrap="square" rtlCol="0">
            <a:spAutoFit/>
          </a:bodyPr>
          <a:lstStyle/>
          <a:p>
            <a:r>
              <a:rPr lang="en-GB" sz="1800" b="1" spc="0" dirty="0" smtClean="0">
                <a:solidFill>
                  <a:srgbClr val="0067B4"/>
                </a:solidFill>
                <a:latin typeface="Arial Narrow" pitchFamily="34" charset="0"/>
              </a:rPr>
              <a:t>Teacher Planning</a:t>
            </a:r>
            <a:endParaRPr lang="en-GB" sz="1800" b="1" spc="0" dirty="0">
              <a:solidFill>
                <a:srgbClr val="0067B4"/>
              </a:solidFill>
              <a:latin typeface="Arial Narrow" pitchFamily="34" charset="0"/>
            </a:endParaRPr>
          </a:p>
        </p:txBody>
      </p:sp>
      <p:sp>
        <p:nvSpPr>
          <p:cNvPr id="34" name="TextBox 33"/>
          <p:cNvSpPr txBox="1"/>
          <p:nvPr/>
        </p:nvSpPr>
        <p:spPr>
          <a:xfrm>
            <a:off x="7181851" y="2133600"/>
            <a:ext cx="1752599" cy="276999"/>
          </a:xfrm>
          <a:prstGeom prst="rect">
            <a:avLst/>
          </a:prstGeom>
          <a:noFill/>
        </p:spPr>
        <p:txBody>
          <a:bodyPr wrap="square" rtlCol="0">
            <a:spAutoFit/>
          </a:bodyPr>
          <a:lstStyle/>
          <a:p>
            <a:r>
              <a:rPr lang="en-GB" sz="1800" b="1" spc="0" dirty="0" smtClean="0">
                <a:solidFill>
                  <a:srgbClr val="0067B4"/>
                </a:solidFill>
                <a:latin typeface="Arial Narrow" pitchFamily="34" charset="0"/>
              </a:rPr>
              <a:t>Assessment &amp; Standards</a:t>
            </a:r>
            <a:endParaRPr lang="en-GB" sz="1800" b="1" spc="0" dirty="0">
              <a:solidFill>
                <a:srgbClr val="0067B4"/>
              </a:solidFill>
              <a:latin typeface="Arial Narrow" pitchFamily="34" charset="0"/>
            </a:endParaRPr>
          </a:p>
        </p:txBody>
      </p:sp>
      <p:sp>
        <p:nvSpPr>
          <p:cNvPr id="35" name="TextBox 34"/>
          <p:cNvSpPr txBox="1"/>
          <p:nvPr/>
        </p:nvSpPr>
        <p:spPr>
          <a:xfrm>
            <a:off x="7172325" y="1857375"/>
            <a:ext cx="1524000" cy="276999"/>
          </a:xfrm>
          <a:prstGeom prst="rect">
            <a:avLst/>
          </a:prstGeom>
          <a:noFill/>
        </p:spPr>
        <p:txBody>
          <a:bodyPr wrap="square" rtlCol="0">
            <a:spAutoFit/>
          </a:bodyPr>
          <a:lstStyle/>
          <a:p>
            <a:r>
              <a:rPr lang="en-GB" sz="1800" b="1" spc="0" dirty="0" smtClean="0">
                <a:solidFill>
                  <a:srgbClr val="0067B4"/>
                </a:solidFill>
                <a:latin typeface="Arial Narrow" pitchFamily="34" charset="0"/>
              </a:rPr>
              <a:t>Teaching Resources</a:t>
            </a:r>
            <a:endParaRPr lang="en-GB" sz="1800" b="1" spc="0" dirty="0">
              <a:solidFill>
                <a:srgbClr val="0067B4"/>
              </a:solidFill>
              <a:latin typeface="Arial Narrow" pitchFamily="34" charset="0"/>
            </a:endParaRPr>
          </a:p>
        </p:txBody>
      </p:sp>
      <p:sp>
        <p:nvSpPr>
          <p:cNvPr id="36" name="TextBox 35"/>
          <p:cNvSpPr txBox="1"/>
          <p:nvPr/>
        </p:nvSpPr>
        <p:spPr>
          <a:xfrm>
            <a:off x="7172325" y="2400300"/>
            <a:ext cx="1457326" cy="276999"/>
          </a:xfrm>
          <a:prstGeom prst="rect">
            <a:avLst/>
          </a:prstGeom>
          <a:noFill/>
        </p:spPr>
        <p:txBody>
          <a:bodyPr wrap="square" rtlCol="0">
            <a:spAutoFit/>
          </a:bodyPr>
          <a:lstStyle/>
          <a:p>
            <a:r>
              <a:rPr lang="en-GB" sz="1800" b="1" spc="0" dirty="0" smtClean="0">
                <a:solidFill>
                  <a:srgbClr val="0067B4"/>
                </a:solidFill>
                <a:latin typeface="Arial Narrow" pitchFamily="34" charset="0"/>
              </a:rPr>
              <a:t>Teacher/School Info</a:t>
            </a:r>
            <a:endParaRPr lang="en-GB" sz="1800" b="1" spc="0" dirty="0">
              <a:solidFill>
                <a:srgbClr val="0067B4"/>
              </a:solidFill>
              <a:latin typeface="Arial Narrow" pitchFamily="34" charset="0"/>
            </a:endParaRPr>
          </a:p>
        </p:txBody>
      </p:sp>
      <p:sp>
        <p:nvSpPr>
          <p:cNvPr id="37" name="TextBox 36"/>
          <p:cNvSpPr txBox="1"/>
          <p:nvPr/>
        </p:nvSpPr>
        <p:spPr>
          <a:xfrm>
            <a:off x="8162925" y="971550"/>
            <a:ext cx="1085850" cy="276999"/>
          </a:xfrm>
          <a:prstGeom prst="rect">
            <a:avLst/>
          </a:prstGeom>
          <a:noFill/>
        </p:spPr>
        <p:txBody>
          <a:bodyPr wrap="square" rtlCol="0">
            <a:spAutoFit/>
          </a:bodyPr>
          <a:lstStyle/>
          <a:p>
            <a:r>
              <a:rPr lang="en-GB" sz="1800" b="1" i="1" spc="0" dirty="0" smtClean="0">
                <a:solidFill>
                  <a:schemeClr val="bg1"/>
                </a:solidFill>
                <a:latin typeface="Arial Unicode MS" pitchFamily="34" charset="-128"/>
                <a:ea typeface="Arial Unicode MS" pitchFamily="34" charset="-128"/>
                <a:cs typeface="Arial Unicode MS" pitchFamily="34" charset="-128"/>
              </a:rPr>
              <a:t>Contents</a:t>
            </a:r>
            <a:endParaRPr lang="en-GB" sz="1800" b="1" i="1" spc="0" dirty="0">
              <a:solidFill>
                <a:schemeClr val="bg1"/>
              </a:solidFill>
              <a:latin typeface="Arial Unicode MS" pitchFamily="34" charset="-128"/>
              <a:ea typeface="Arial Unicode MS" pitchFamily="34" charset="-128"/>
              <a:cs typeface="Arial Unicode MS" pitchFamily="34" charset="-128"/>
            </a:endParaRPr>
          </a:p>
        </p:txBody>
      </p:sp>
      <p:sp>
        <p:nvSpPr>
          <p:cNvPr id="39" name="TextBox 38"/>
          <p:cNvSpPr txBox="1"/>
          <p:nvPr/>
        </p:nvSpPr>
        <p:spPr>
          <a:xfrm>
            <a:off x="695323" y="-104775"/>
            <a:ext cx="3343277" cy="543739"/>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4400" b="0" i="0" dirty="0" smtClean="0">
                <a:solidFill>
                  <a:schemeClr val="bg1"/>
                </a:solidFill>
                <a:effectLst>
                  <a:outerShdw blurRad="38100" dist="38100" dir="2700000" algn="tl">
                    <a:srgbClr val="000000">
                      <a:alpha val="43137"/>
                    </a:srgbClr>
                  </a:outerShdw>
                </a:effectLst>
              </a:rPr>
              <a:t>VCT</a:t>
            </a:r>
            <a:r>
              <a:rPr lang="en-GB" sz="2400" b="0" i="0" dirty="0" smtClean="0">
                <a:solidFill>
                  <a:schemeClr val="bg1"/>
                </a:solidFill>
                <a:effectLst>
                  <a:outerShdw blurRad="38100" dist="38100" dir="2700000" algn="tl">
                    <a:srgbClr val="000000">
                      <a:alpha val="43137"/>
                    </a:srgbClr>
                  </a:outerShdw>
                </a:effectLst>
              </a:rPr>
              <a:t>  </a:t>
            </a:r>
            <a:r>
              <a:rPr lang="en-GB" sz="2200" b="0" i="0" dirty="0" smtClean="0">
                <a:solidFill>
                  <a:schemeClr val="bg1"/>
                </a:solidFill>
                <a:effectLst>
                  <a:outerShdw blurRad="38100" dist="38100" dir="2700000" algn="tl">
                    <a:srgbClr val="000000">
                      <a:alpha val="43137"/>
                    </a:srgbClr>
                  </a:outerShdw>
                </a:effectLst>
                <a:latin typeface="+mn-lt"/>
              </a:rPr>
              <a:t>Virtual Classroom Tour</a:t>
            </a:r>
            <a:endParaRPr lang="en-GB" sz="2200" b="0" i="0" dirty="0">
              <a:solidFill>
                <a:schemeClr val="bg1"/>
              </a:solidFill>
              <a:effectLst>
                <a:outerShdw blurRad="38100" dist="38100" dir="2700000" algn="tl">
                  <a:srgbClr val="000000">
                    <a:alpha val="43137"/>
                  </a:srgbClr>
                </a:outerShdw>
              </a:effectLst>
              <a:latin typeface="+mn-lt"/>
            </a:endParaRPr>
          </a:p>
        </p:txBody>
      </p:sp>
      <p:sp>
        <p:nvSpPr>
          <p:cNvPr id="27" name="TextBox 26"/>
          <p:cNvSpPr txBox="1"/>
          <p:nvPr/>
        </p:nvSpPr>
        <p:spPr>
          <a:xfrm>
            <a:off x="5095875" y="6449854"/>
            <a:ext cx="914399" cy="246221"/>
          </a:xfrm>
          <a:prstGeom prst="rect">
            <a:avLst/>
          </a:prstGeom>
          <a:noFill/>
          <a:ln>
            <a:noFill/>
          </a:ln>
          <a:effectLst>
            <a:outerShdw blurRad="50800" dist="38100" dir="2700000" algn="tl" rotWithShape="0">
              <a:prstClr val="black">
                <a:alpha val="40000"/>
              </a:prstClr>
            </a:outerShdw>
          </a:effectLst>
        </p:spPr>
        <p:txBody>
          <a:bodyPr wrap="square" rtlCol="0" anchor="ctr">
            <a:spAutoFit/>
          </a:bodyPr>
          <a:lstStyle/>
          <a:p>
            <a:r>
              <a:rPr lang="en-GB" sz="1500" b="1" dirty="0" smtClean="0">
                <a:solidFill>
                  <a:schemeClr val="bg1"/>
                </a:solidFill>
                <a:effectLst>
                  <a:outerShdw blurRad="38100" dist="38100" dir="2700000" algn="tl">
                    <a:srgbClr val="000000">
                      <a:alpha val="43137"/>
                    </a:srgbClr>
                  </a:outerShdw>
                </a:effectLst>
              </a:rPr>
              <a:t>Web search</a:t>
            </a:r>
            <a:endParaRPr lang="en-GB" sz="1500" b="1" dirty="0">
              <a:solidFill>
                <a:schemeClr val="bg1"/>
              </a:solidFill>
              <a:effectLst>
                <a:outerShdw blurRad="38100" dist="38100" dir="2700000" algn="tl">
                  <a:srgbClr val="000000">
                    <a:alpha val="43137"/>
                  </a:srgbClr>
                </a:outerShdw>
              </a:effectLst>
            </a:endParaRPr>
          </a:p>
        </p:txBody>
      </p:sp>
      <p:sp>
        <p:nvSpPr>
          <p:cNvPr id="1033" name="Rectangle 9">
            <a:hlinkClick r:id="" action="ppaction://hlinkshowjump?jump=endshow"/>
          </p:cNvPr>
          <p:cNvSpPr>
            <a:spLocks noChangeArrowheads="1"/>
          </p:cNvSpPr>
          <p:nvPr/>
        </p:nvSpPr>
        <p:spPr bwMode="auto">
          <a:xfrm>
            <a:off x="5911850" y="6453188"/>
            <a:ext cx="671513" cy="304800"/>
          </a:xfrm>
          <a:prstGeom prst="rect">
            <a:avLst/>
          </a:prstGeom>
          <a:solidFill>
            <a:srgbClr val="FFFFFF">
              <a:alpha val="0"/>
            </a:srgbClr>
          </a:solidFill>
          <a:ln w="9525">
            <a:noFill/>
            <a:miter lim="800000"/>
            <a:headEnd/>
            <a:tailEnd/>
          </a:ln>
          <a:effectLst/>
        </p:spPr>
        <p:txBody>
          <a:bodyPr wrap="none" anchor="ctr"/>
          <a:lstStyle/>
          <a:p>
            <a:endParaRPr lang="en-GB"/>
          </a:p>
        </p:txBody>
      </p:sp>
      <p:sp>
        <p:nvSpPr>
          <p:cNvPr id="1036" name="Rectangle 12">
            <a:hlinkClick r:id="rId9"/>
          </p:cNvPr>
          <p:cNvSpPr>
            <a:spLocks noChangeArrowheads="1"/>
          </p:cNvSpPr>
          <p:nvPr/>
        </p:nvSpPr>
        <p:spPr bwMode="auto">
          <a:xfrm>
            <a:off x="4838700" y="6462713"/>
            <a:ext cx="1016000" cy="304800"/>
          </a:xfrm>
          <a:prstGeom prst="rect">
            <a:avLst/>
          </a:prstGeom>
          <a:solidFill>
            <a:srgbClr val="FFFFFF">
              <a:alpha val="0"/>
            </a:srgbClr>
          </a:solidFill>
          <a:ln w="9525">
            <a:noFill/>
            <a:miter lim="800000"/>
            <a:headEnd/>
            <a:tailEnd/>
          </a:ln>
          <a:effectLst/>
        </p:spPr>
        <p:txBody>
          <a:bodyPr wrap="none" anchor="ctr"/>
          <a:lstStyle/>
          <a:p>
            <a:endParaRPr lang="en-GB"/>
          </a:p>
        </p:txBody>
      </p:sp>
      <p:sp>
        <p:nvSpPr>
          <p:cNvPr id="1034" name="Rectangle 10">
            <a:hlinkClick r:id="" action="ppaction://hlinkshowjump?jump=firstslide"/>
          </p:cNvPr>
          <p:cNvSpPr>
            <a:spLocks noChangeArrowheads="1"/>
          </p:cNvSpPr>
          <p:nvPr/>
        </p:nvSpPr>
        <p:spPr bwMode="auto">
          <a:xfrm>
            <a:off x="3781425" y="6472238"/>
            <a:ext cx="962025" cy="304800"/>
          </a:xfrm>
          <a:prstGeom prst="rect">
            <a:avLst/>
          </a:prstGeom>
          <a:solidFill>
            <a:srgbClr val="FFFFFF">
              <a:alpha val="0"/>
            </a:srgbClr>
          </a:solidFill>
          <a:ln w="9525">
            <a:noFill/>
            <a:miter lim="800000"/>
            <a:headEnd/>
            <a:tailEnd/>
          </a:ln>
          <a:effectLst/>
        </p:spPr>
        <p:txBody>
          <a:bodyPr wrap="none" anchor="ctr"/>
          <a:lstStyle/>
          <a:p>
            <a:endParaRPr lang="en-GB"/>
          </a:p>
        </p:txBody>
      </p:sp>
      <p:sp>
        <p:nvSpPr>
          <p:cNvPr id="1032" name="Rectangle 8">
            <a:hlinkClick r:id="" action="ppaction://hlinkshowjump?jump=nextslide"/>
          </p:cNvPr>
          <p:cNvSpPr>
            <a:spLocks noChangeArrowheads="1"/>
          </p:cNvSpPr>
          <p:nvPr/>
        </p:nvSpPr>
        <p:spPr bwMode="auto">
          <a:xfrm>
            <a:off x="2905125" y="6419850"/>
            <a:ext cx="819149" cy="360000"/>
          </a:xfrm>
          <a:prstGeom prst="rect">
            <a:avLst/>
          </a:prstGeom>
          <a:solidFill>
            <a:srgbClr val="FFFFFF">
              <a:alpha val="0"/>
            </a:srgbClr>
          </a:solidFill>
          <a:ln w="9525">
            <a:noFill/>
            <a:miter lim="800000"/>
            <a:headEnd/>
            <a:tailEnd/>
          </a:ln>
          <a:effectLst/>
        </p:spPr>
        <p:txBody>
          <a:bodyPr wrap="none" anchor="ctr"/>
          <a:lstStyle/>
          <a:p>
            <a:endParaRPr lang="en-GB"/>
          </a:p>
        </p:txBody>
      </p:sp>
      <p:sp>
        <p:nvSpPr>
          <p:cNvPr id="1031" name="Rectangle 7">
            <a:hlinkClick r:id="" action="ppaction://hlinkshowjump?jump=previousslide"/>
          </p:cNvPr>
          <p:cNvSpPr>
            <a:spLocks noChangeArrowheads="1"/>
          </p:cNvSpPr>
          <p:nvPr/>
        </p:nvSpPr>
        <p:spPr bwMode="auto">
          <a:xfrm>
            <a:off x="2143125" y="6467475"/>
            <a:ext cx="700088" cy="304800"/>
          </a:xfrm>
          <a:prstGeom prst="rect">
            <a:avLst/>
          </a:prstGeom>
          <a:solidFill>
            <a:srgbClr val="FFFFFF">
              <a:alpha val="0"/>
            </a:srgbClr>
          </a:solidFill>
          <a:ln w="9525">
            <a:noFill/>
            <a:miter lim="800000"/>
            <a:headEnd/>
            <a:tailEnd/>
          </a:ln>
          <a:effectLst/>
        </p:spPr>
        <p:txBody>
          <a:bodyPr wrap="none" anchor="ctr"/>
          <a:lstStyle/>
          <a:p>
            <a:endParaRPr lang="en-GB"/>
          </a:p>
        </p:txBody>
      </p:sp>
      <p:sp>
        <p:nvSpPr>
          <p:cNvPr id="1046" name="Rectangle 22">
            <a:hlinkClick r:id="rId10" action="ppaction://hlinksldjump"/>
          </p:cNvPr>
          <p:cNvSpPr>
            <a:spLocks noChangeArrowheads="1"/>
          </p:cNvSpPr>
          <p:nvPr/>
        </p:nvSpPr>
        <p:spPr bwMode="auto">
          <a:xfrm>
            <a:off x="7229475" y="1409700"/>
            <a:ext cx="1628775" cy="228600"/>
          </a:xfrm>
          <a:prstGeom prst="rect">
            <a:avLst/>
          </a:prstGeom>
          <a:solidFill>
            <a:schemeClr val="accent1">
              <a:alpha val="0"/>
            </a:schemeClr>
          </a:solidFill>
          <a:ln w="9525">
            <a:noFill/>
            <a:miter lim="800000"/>
            <a:headEnd/>
            <a:tailEnd/>
          </a:ln>
          <a:effectLst/>
        </p:spPr>
        <p:txBody>
          <a:bodyPr wrap="none" anchor="ctr"/>
          <a:lstStyle/>
          <a:p>
            <a:endParaRPr lang="en-GB"/>
          </a:p>
        </p:txBody>
      </p:sp>
      <p:sp>
        <p:nvSpPr>
          <p:cNvPr id="1045" name="Rectangle 21">
            <a:hlinkClick r:id="rId11" action="ppaction://hlinksldjump"/>
          </p:cNvPr>
          <p:cNvSpPr>
            <a:spLocks noChangeArrowheads="1"/>
          </p:cNvSpPr>
          <p:nvPr/>
        </p:nvSpPr>
        <p:spPr bwMode="auto">
          <a:xfrm>
            <a:off x="7229475" y="1685924"/>
            <a:ext cx="1638299" cy="219075"/>
          </a:xfrm>
          <a:prstGeom prst="rect">
            <a:avLst/>
          </a:prstGeom>
          <a:solidFill>
            <a:schemeClr val="accent1">
              <a:alpha val="0"/>
            </a:schemeClr>
          </a:solidFill>
          <a:ln w="9525">
            <a:noFill/>
            <a:miter lim="800000"/>
            <a:headEnd/>
            <a:tailEnd/>
          </a:ln>
          <a:effectLst/>
        </p:spPr>
        <p:txBody>
          <a:bodyPr wrap="none" anchor="ctr"/>
          <a:lstStyle/>
          <a:p>
            <a:endParaRPr lang="en-GB"/>
          </a:p>
        </p:txBody>
      </p:sp>
      <p:sp>
        <p:nvSpPr>
          <p:cNvPr id="1044" name="Rectangle 20">
            <a:hlinkClick r:id="rId12" action="ppaction://hlinksldjump"/>
          </p:cNvPr>
          <p:cNvSpPr>
            <a:spLocks noChangeArrowheads="1"/>
          </p:cNvSpPr>
          <p:nvPr/>
        </p:nvSpPr>
        <p:spPr bwMode="auto">
          <a:xfrm>
            <a:off x="7200901" y="1952624"/>
            <a:ext cx="1733550" cy="238125"/>
          </a:xfrm>
          <a:prstGeom prst="rect">
            <a:avLst/>
          </a:prstGeom>
          <a:solidFill>
            <a:schemeClr val="accent1">
              <a:alpha val="0"/>
            </a:schemeClr>
          </a:solidFill>
          <a:ln w="9525">
            <a:noFill/>
            <a:miter lim="800000"/>
            <a:headEnd/>
            <a:tailEnd/>
          </a:ln>
          <a:effectLst/>
        </p:spPr>
        <p:txBody>
          <a:bodyPr wrap="none" anchor="ctr"/>
          <a:lstStyle/>
          <a:p>
            <a:endParaRPr lang="en-GB"/>
          </a:p>
        </p:txBody>
      </p:sp>
      <p:sp>
        <p:nvSpPr>
          <p:cNvPr id="1043" name="Rectangle 19">
            <a:hlinkClick r:id="rId13" action="ppaction://hlinksldjump"/>
          </p:cNvPr>
          <p:cNvSpPr>
            <a:spLocks noChangeArrowheads="1"/>
          </p:cNvSpPr>
          <p:nvPr/>
        </p:nvSpPr>
        <p:spPr bwMode="auto">
          <a:xfrm>
            <a:off x="7210425" y="2219324"/>
            <a:ext cx="1695450" cy="238125"/>
          </a:xfrm>
          <a:prstGeom prst="rect">
            <a:avLst/>
          </a:prstGeom>
          <a:solidFill>
            <a:schemeClr val="accent1">
              <a:alpha val="0"/>
            </a:schemeClr>
          </a:solidFill>
          <a:ln w="9525">
            <a:noFill/>
            <a:miter lim="800000"/>
            <a:headEnd/>
            <a:tailEnd/>
          </a:ln>
          <a:effectLst/>
        </p:spPr>
        <p:txBody>
          <a:bodyPr wrap="none" anchor="ctr"/>
          <a:lstStyle/>
          <a:p>
            <a:endParaRPr lang="en-GB"/>
          </a:p>
        </p:txBody>
      </p:sp>
      <p:sp>
        <p:nvSpPr>
          <p:cNvPr id="1042" name="Rectangle 18">
            <a:hlinkClick r:id="rId14" action="ppaction://hlinksldjump"/>
          </p:cNvPr>
          <p:cNvSpPr>
            <a:spLocks noChangeArrowheads="1"/>
          </p:cNvSpPr>
          <p:nvPr/>
        </p:nvSpPr>
        <p:spPr bwMode="auto">
          <a:xfrm>
            <a:off x="7218363" y="2505075"/>
            <a:ext cx="1630362" cy="209550"/>
          </a:xfrm>
          <a:prstGeom prst="rect">
            <a:avLst/>
          </a:prstGeom>
          <a:solidFill>
            <a:schemeClr val="accent1">
              <a:alpha val="0"/>
            </a:schemeClr>
          </a:solidFill>
          <a:ln w="9525">
            <a:noFill/>
            <a:miter lim="800000"/>
            <a:headEnd/>
            <a:tailEnd/>
          </a:ln>
          <a:effectLst/>
        </p:spPr>
        <p:txBody>
          <a:bodyPr wrap="none" anchor="ctr"/>
          <a:lstStyle/>
          <a:p>
            <a:endParaRPr lang="en-GB"/>
          </a:p>
        </p:txBody>
      </p:sp>
      <p:pic>
        <p:nvPicPr>
          <p:cNvPr id="9217" name="Picture 1"/>
          <p:cNvPicPr>
            <a:picLocks noChangeAspect="1" noChangeArrowheads="1"/>
          </p:cNvPicPr>
          <p:nvPr userDrawn="1"/>
        </p:nvPicPr>
        <p:blipFill>
          <a:blip r:embed="rId15"/>
          <a:srcRect/>
          <a:stretch>
            <a:fillRect/>
          </a:stretch>
        </p:blipFill>
        <p:spPr bwMode="auto">
          <a:xfrm>
            <a:off x="7234188" y="3209924"/>
            <a:ext cx="1909812" cy="26765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 bg1="lt1" tx1="dk1" bg2="lt2" tx2="dk2" accent1="accent1" accent2="accent2" accent3="accent3" accent4="accent4" accent5="accent5" accent6="accent6" hlink="hlink" folHlink="folHlink"/>
  <p:sldLayoutIdLst>
    <p:sldLayoutId id="2147483655" r:id="rId1"/>
  </p:sldLayoutIdLst>
  <p:transition advClick="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package" Target="../embeddings/Microsoft_Office_Word_Document3.docx"/><Relationship Id="rId3" Type="http://schemas.openxmlformats.org/officeDocument/2006/relationships/notesSlide" Target="../notesSlides/notesSlide1.xml"/><Relationship Id="rId7" Type="http://schemas.openxmlformats.org/officeDocument/2006/relationships/package" Target="../embeddings/Microsoft_Office_Word_Document2.docx"/><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Office_Word_Document1.docx"/><Relationship Id="rId5" Type="http://schemas.openxmlformats.org/officeDocument/2006/relationships/oleObject" Target="../embeddings/Microsoft_Office_Word_97_-_2003_Document1.doc"/><Relationship Id="rId4" Type="http://schemas.openxmlformats.org/officeDocument/2006/relationships/slide" Target="slide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package" Target="../embeddings/Microsoft_Office_Word_Document5.docx"/><Relationship Id="rId4" Type="http://schemas.openxmlformats.org/officeDocument/2006/relationships/package" Target="../embeddings/Microsoft_Office_Word_Document4.docx"/></Relationships>
</file>

<file path=ppt/slides/_rels/slide3.xml.rels><?xml version="1.0" encoding="UTF-8" standalone="yes"?>
<Relationships xmlns="http://schemas.openxmlformats.org/package/2006/relationships"><Relationship Id="rId8" Type="http://schemas.openxmlformats.org/officeDocument/2006/relationships/package" Target="../embeddings/Microsoft_Office_PowerPoint_Presentation7.pptx"/><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video" Target="file:///C:\Users\v-sball.EUROPE\Videos\photostory.wmv" TargetMode="External"/><Relationship Id="rId1" Type="http://schemas.openxmlformats.org/officeDocument/2006/relationships/vmlDrawing" Target="../drawings/vmlDrawing3.vml"/><Relationship Id="rId6" Type="http://schemas.openxmlformats.org/officeDocument/2006/relationships/package" Target="../embeddings/Microsoft_Office_Word_Document6.docx"/><Relationship Id="rId5" Type="http://schemas.openxmlformats.org/officeDocument/2006/relationships/hyperlink" Target="http://www.microsoft.com/downloads/details.aspx?FamilyID=92755126-a008-49b3-b3f4-6f33852af9c1&amp;DisplayLang=en" TargetMode="External"/><Relationship Id="rId10" Type="http://schemas.openxmlformats.org/officeDocument/2006/relationships/package" Target="../embeddings/Microsoft_Office_Word_Document9.docx"/><Relationship Id="rId4" Type="http://schemas.openxmlformats.org/officeDocument/2006/relationships/notesSlide" Target="../notesSlides/notesSlide3.xml"/><Relationship Id="rId9" Type="http://schemas.openxmlformats.org/officeDocument/2006/relationships/package" Target="../embeddings/Microsoft_Office_PowerPoint_Presentation8.ppt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package" Target="../embeddings/Microsoft_Office_Word_Document11.docx"/><Relationship Id="rId4" Type="http://schemas.openxmlformats.org/officeDocument/2006/relationships/package" Target="../embeddings/Microsoft_Office_Word_Document10.docx"/></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2.gi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hyperlink" Target="http://www.physica-emc2.com/" TargetMode="External"/><Relationship Id="rId4" Type="http://schemas.openxmlformats.org/officeDocument/2006/relationships/hyperlink" Target="mailto:aso.ber@ntlworl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ext Box 13"/>
          <p:cNvSpPr txBox="1">
            <a:spLocks noChangeArrowheads="1"/>
          </p:cNvSpPr>
          <p:nvPr/>
        </p:nvSpPr>
        <p:spPr bwMode="auto">
          <a:xfrm>
            <a:off x="661988" y="5514975"/>
            <a:ext cx="1600200" cy="260350"/>
          </a:xfrm>
          <a:prstGeom prst="rect">
            <a:avLst/>
          </a:prstGeom>
          <a:noFill/>
          <a:ln w="9525">
            <a:noFill/>
            <a:miter lim="800000"/>
            <a:headEnd/>
            <a:tailEnd/>
          </a:ln>
          <a:effectLst/>
        </p:spPr>
        <p:txBody>
          <a:bodyPr>
            <a:spAutoFit/>
          </a:bodyPr>
          <a:lstStyle/>
          <a:p>
            <a:pPr algn="r">
              <a:spcBef>
                <a:spcPct val="50000"/>
              </a:spcBef>
            </a:pPr>
            <a:r>
              <a:rPr lang="en-US" sz="1100" baseline="0">
                <a:solidFill>
                  <a:srgbClr val="000066"/>
                </a:solidFill>
              </a:rPr>
              <a:t>Documents</a:t>
            </a:r>
          </a:p>
        </p:txBody>
      </p:sp>
      <p:sp>
        <p:nvSpPr>
          <p:cNvPr id="2066" name="Rectangle 18">
            <a:hlinkClick r:id="rId4" action="ppaction://hlinksldjump"/>
          </p:cNvPr>
          <p:cNvSpPr>
            <a:spLocks noChangeArrowheads="1"/>
          </p:cNvSpPr>
          <p:nvPr/>
        </p:nvSpPr>
        <p:spPr bwMode="auto">
          <a:xfrm>
            <a:off x="1274763" y="6438900"/>
            <a:ext cx="682625" cy="347663"/>
          </a:xfrm>
          <a:prstGeom prst="rect">
            <a:avLst/>
          </a:prstGeom>
          <a:noFill/>
          <a:ln w="9525">
            <a:noFill/>
            <a:miter lim="800000"/>
            <a:headEnd/>
            <a:tailEnd/>
          </a:ln>
          <a:effectLst/>
        </p:spPr>
        <p:txBody>
          <a:bodyPr wrap="none" anchor="ctr"/>
          <a:lstStyle/>
          <a:p>
            <a:endParaRPr lang="en-GB"/>
          </a:p>
        </p:txBody>
      </p:sp>
      <p:sp>
        <p:nvSpPr>
          <p:cNvPr id="2070" name="Text Box 22"/>
          <p:cNvSpPr txBox="1">
            <a:spLocks noChangeArrowheads="1"/>
          </p:cNvSpPr>
          <p:nvPr/>
        </p:nvSpPr>
        <p:spPr bwMode="auto">
          <a:xfrm>
            <a:off x="7226300" y="5651500"/>
            <a:ext cx="1028700" cy="366713"/>
          </a:xfrm>
          <a:prstGeom prst="rect">
            <a:avLst/>
          </a:prstGeom>
          <a:noFill/>
          <a:ln w="9525">
            <a:noFill/>
            <a:miter lim="800000"/>
            <a:headEnd/>
            <a:tailEnd/>
          </a:ln>
          <a:effectLst/>
        </p:spPr>
        <p:txBody>
          <a:bodyPr>
            <a:spAutoFit/>
          </a:bodyPr>
          <a:lstStyle/>
          <a:p>
            <a:pPr>
              <a:spcBef>
                <a:spcPct val="50000"/>
              </a:spcBef>
            </a:pPr>
            <a:endParaRPr lang="nb-NO" sz="1800" b="0" baseline="0"/>
          </a:p>
        </p:txBody>
      </p:sp>
      <p:grpSp>
        <p:nvGrpSpPr>
          <p:cNvPr id="2082" name="Group 34"/>
          <p:cNvGrpSpPr>
            <a:grpSpLocks/>
          </p:cNvGrpSpPr>
          <p:nvPr/>
        </p:nvGrpSpPr>
        <p:grpSpPr bwMode="auto">
          <a:xfrm>
            <a:off x="641350" y="4864106"/>
            <a:ext cx="6221413" cy="430213"/>
            <a:chOff x="508" y="3230"/>
            <a:chExt cx="3919" cy="271"/>
          </a:xfrm>
        </p:grpSpPr>
        <p:sp>
          <p:nvSpPr>
            <p:cNvPr id="2083" name="Text Box 35"/>
            <p:cNvSpPr txBox="1">
              <a:spLocks noChangeArrowheads="1"/>
            </p:cNvSpPr>
            <p:nvPr/>
          </p:nvSpPr>
          <p:spPr bwMode="auto">
            <a:xfrm>
              <a:off x="508" y="3230"/>
              <a:ext cx="1008" cy="164"/>
            </a:xfrm>
            <a:prstGeom prst="rect">
              <a:avLst/>
            </a:prstGeom>
            <a:noFill/>
            <a:ln w="9525">
              <a:noFill/>
              <a:miter lim="800000"/>
              <a:headEnd/>
              <a:tailEnd/>
            </a:ln>
            <a:effectLst/>
          </p:spPr>
          <p:txBody>
            <a:bodyPr>
              <a:spAutoFit/>
            </a:bodyPr>
            <a:lstStyle/>
            <a:p>
              <a:pPr algn="r">
                <a:spcBef>
                  <a:spcPct val="50000"/>
                </a:spcBef>
              </a:pPr>
              <a:r>
                <a:rPr lang="nb-NO" sz="1100" baseline="0">
                  <a:solidFill>
                    <a:srgbClr val="000066"/>
                  </a:solidFill>
                </a:rPr>
                <a:t>Authors</a:t>
              </a:r>
            </a:p>
          </p:txBody>
        </p:sp>
        <p:sp>
          <p:nvSpPr>
            <p:cNvPr id="2084" name="Text Box 36"/>
            <p:cNvSpPr txBox="1">
              <a:spLocks noChangeArrowheads="1"/>
            </p:cNvSpPr>
            <p:nvPr/>
          </p:nvSpPr>
          <p:spPr bwMode="auto">
            <a:xfrm>
              <a:off x="1518" y="3230"/>
              <a:ext cx="2909" cy="271"/>
            </a:xfrm>
            <a:prstGeom prst="rect">
              <a:avLst/>
            </a:prstGeom>
            <a:noFill/>
            <a:ln w="9525">
              <a:noFill/>
              <a:miter lim="800000"/>
              <a:headEnd/>
              <a:tailEnd/>
            </a:ln>
            <a:effectLst/>
          </p:spPr>
          <p:txBody>
            <a:bodyPr>
              <a:spAutoFit/>
            </a:bodyPr>
            <a:lstStyle/>
            <a:p>
              <a:pPr>
                <a:spcBef>
                  <a:spcPct val="50000"/>
                </a:spcBef>
              </a:pPr>
              <a:r>
                <a:rPr lang="en-US" sz="1100" b="0" baseline="0" dirty="0" err="1" smtClean="0">
                  <a:solidFill>
                    <a:srgbClr val="000066"/>
                  </a:solidFill>
                </a:rPr>
                <a:t>Alessio</a:t>
              </a:r>
              <a:r>
                <a:rPr lang="en-US" sz="1100" b="0" baseline="0" dirty="0" smtClean="0">
                  <a:solidFill>
                    <a:srgbClr val="000066"/>
                  </a:solidFill>
                </a:rPr>
                <a:t> </a:t>
              </a:r>
              <a:r>
                <a:rPr lang="en-US" sz="1100" b="0" baseline="0" dirty="0" err="1" smtClean="0">
                  <a:solidFill>
                    <a:srgbClr val="000066"/>
                  </a:solidFill>
                </a:rPr>
                <a:t>Bernardelli</a:t>
              </a:r>
              <a:r>
                <a:rPr lang="en-US" sz="1100" b="0" baseline="0" dirty="0" smtClean="0">
                  <a:solidFill>
                    <a:srgbClr val="000066"/>
                  </a:solidFill>
                </a:rPr>
                <a:t>, </a:t>
              </a:r>
              <a:r>
                <a:rPr lang="en-US" sz="1100" b="0" baseline="0" dirty="0" err="1" smtClean="0">
                  <a:solidFill>
                    <a:srgbClr val="000066"/>
                  </a:solidFill>
                </a:rPr>
                <a:t>Croesyceiliog</a:t>
              </a:r>
              <a:r>
                <a:rPr lang="en-US" sz="1100" b="0" baseline="0" dirty="0" smtClean="0">
                  <a:solidFill>
                    <a:srgbClr val="000066"/>
                  </a:solidFill>
                </a:rPr>
                <a:t> School (formerly St </a:t>
              </a:r>
              <a:r>
                <a:rPr lang="en-US" sz="1100" b="0" baseline="0" dirty="0" err="1" smtClean="0">
                  <a:solidFill>
                    <a:srgbClr val="000066"/>
                  </a:solidFill>
                </a:rPr>
                <a:t>Cenydd</a:t>
              </a:r>
              <a:r>
                <a:rPr lang="en-US" sz="1100" b="0" baseline="0" dirty="0" smtClean="0">
                  <a:solidFill>
                    <a:srgbClr val="000066"/>
                  </a:solidFill>
                </a:rPr>
                <a:t> School), </a:t>
              </a:r>
              <a:r>
                <a:rPr lang="en-US" sz="1100" b="0" baseline="0" dirty="0" err="1" smtClean="0">
                  <a:solidFill>
                    <a:srgbClr val="000066"/>
                  </a:solidFill>
                </a:rPr>
                <a:t>Cwmbran</a:t>
              </a:r>
              <a:r>
                <a:rPr lang="en-US" sz="1100" b="0" baseline="0" dirty="0" smtClean="0">
                  <a:solidFill>
                    <a:srgbClr val="000066"/>
                  </a:solidFill>
                </a:rPr>
                <a:t>, Wales&gt;</a:t>
              </a:r>
              <a:endParaRPr lang="en-US" sz="1100" b="0" baseline="0" dirty="0">
                <a:solidFill>
                  <a:srgbClr val="000066"/>
                </a:solidFill>
              </a:endParaRPr>
            </a:p>
          </p:txBody>
        </p:sp>
      </p:grpSp>
      <p:grpSp>
        <p:nvGrpSpPr>
          <p:cNvPr id="2085" name="Group 37"/>
          <p:cNvGrpSpPr>
            <a:grpSpLocks/>
          </p:cNvGrpSpPr>
          <p:nvPr/>
        </p:nvGrpSpPr>
        <p:grpSpPr bwMode="auto">
          <a:xfrm>
            <a:off x="433388" y="2243137"/>
            <a:ext cx="6472237" cy="769936"/>
            <a:chOff x="365" y="1328"/>
            <a:chExt cx="4077" cy="485"/>
          </a:xfrm>
        </p:grpSpPr>
        <p:sp>
          <p:nvSpPr>
            <p:cNvPr id="2086" name="Text Box 38"/>
            <p:cNvSpPr txBox="1">
              <a:spLocks noChangeArrowheads="1"/>
            </p:cNvSpPr>
            <p:nvPr/>
          </p:nvSpPr>
          <p:spPr bwMode="auto">
            <a:xfrm>
              <a:off x="1518" y="1328"/>
              <a:ext cx="2924" cy="485"/>
            </a:xfrm>
            <a:prstGeom prst="rect">
              <a:avLst/>
            </a:prstGeom>
            <a:noFill/>
            <a:ln w="9525">
              <a:noFill/>
              <a:miter lim="800000"/>
              <a:headEnd/>
              <a:tailEnd/>
            </a:ln>
            <a:effectLst/>
          </p:spPr>
          <p:txBody>
            <a:bodyPr>
              <a:spAutoFit/>
            </a:bodyPr>
            <a:lstStyle/>
            <a:p>
              <a:pPr>
                <a:buFont typeface="Arial" charset="0"/>
                <a:buChar char="•"/>
              </a:pPr>
              <a:r>
                <a:rPr lang="en-GB" sz="1100" dirty="0" smtClean="0">
                  <a:solidFill>
                    <a:srgbClr val="002060"/>
                  </a:solidFill>
                </a:rPr>
                <a:t> </a:t>
              </a:r>
              <a:r>
                <a:rPr lang="en-GB" sz="1100" b="0" baseline="0" dirty="0" smtClean="0">
                  <a:solidFill>
                    <a:srgbClr val="002060"/>
                  </a:solidFill>
                </a:rPr>
                <a:t>Describe chromatography of ink</a:t>
              </a:r>
            </a:p>
            <a:p>
              <a:pPr>
                <a:buFont typeface="Arial" charset="0"/>
                <a:buChar char="•"/>
              </a:pPr>
              <a:r>
                <a:rPr lang="en-GB" sz="1100" b="0" baseline="0" dirty="0" smtClean="0">
                  <a:solidFill>
                    <a:srgbClr val="002060"/>
                  </a:solidFill>
                </a:rPr>
                <a:t> Carry out a Chromatography investigation</a:t>
              </a:r>
            </a:p>
            <a:p>
              <a:pPr>
                <a:buFont typeface="Arial" charset="0"/>
                <a:buChar char="•"/>
              </a:pPr>
              <a:r>
                <a:rPr lang="en-GB" sz="1100" b="0" baseline="0" dirty="0" smtClean="0">
                  <a:solidFill>
                    <a:srgbClr val="002060"/>
                  </a:solidFill>
                </a:rPr>
                <a:t> Use of Word, Power Point, or Photo Story to report findings</a:t>
              </a:r>
            </a:p>
            <a:p>
              <a:pPr>
                <a:buSzPct val="110000"/>
              </a:pPr>
              <a:endParaRPr lang="en-US" sz="1100" b="0" baseline="0" dirty="0">
                <a:solidFill>
                  <a:srgbClr val="000066"/>
                </a:solidFill>
              </a:endParaRPr>
            </a:p>
          </p:txBody>
        </p:sp>
        <p:sp>
          <p:nvSpPr>
            <p:cNvPr id="2087" name="Text Box 39"/>
            <p:cNvSpPr txBox="1">
              <a:spLocks noChangeArrowheads="1"/>
            </p:cNvSpPr>
            <p:nvPr/>
          </p:nvSpPr>
          <p:spPr bwMode="auto">
            <a:xfrm>
              <a:off x="365" y="1328"/>
              <a:ext cx="1156" cy="173"/>
            </a:xfrm>
            <a:prstGeom prst="rect">
              <a:avLst/>
            </a:prstGeom>
            <a:noFill/>
            <a:ln w="9525">
              <a:noFill/>
              <a:miter lim="800000"/>
              <a:headEnd/>
              <a:tailEnd/>
            </a:ln>
            <a:effectLst/>
          </p:spPr>
          <p:txBody>
            <a:bodyPr>
              <a:spAutoFit/>
            </a:bodyPr>
            <a:lstStyle/>
            <a:p>
              <a:pPr algn="r">
                <a:spcBef>
                  <a:spcPct val="50000"/>
                </a:spcBef>
              </a:pPr>
              <a:r>
                <a:rPr lang="nb-NO" baseline="0">
                  <a:solidFill>
                    <a:srgbClr val="000066"/>
                  </a:solidFill>
                </a:rPr>
                <a:t>Objectives</a:t>
              </a:r>
            </a:p>
          </p:txBody>
        </p:sp>
      </p:grpSp>
      <p:grpSp>
        <p:nvGrpSpPr>
          <p:cNvPr id="2088" name="Group 40"/>
          <p:cNvGrpSpPr>
            <a:grpSpLocks/>
          </p:cNvGrpSpPr>
          <p:nvPr/>
        </p:nvGrpSpPr>
        <p:grpSpPr bwMode="auto">
          <a:xfrm>
            <a:off x="446088" y="4021138"/>
            <a:ext cx="6367462" cy="261937"/>
            <a:chOff x="365" y="3037"/>
            <a:chExt cx="4011" cy="165"/>
          </a:xfrm>
        </p:grpSpPr>
        <p:sp>
          <p:nvSpPr>
            <p:cNvPr id="2089" name="Text Box 41"/>
            <p:cNvSpPr txBox="1">
              <a:spLocks noChangeArrowheads="1"/>
            </p:cNvSpPr>
            <p:nvPr/>
          </p:nvSpPr>
          <p:spPr bwMode="auto">
            <a:xfrm>
              <a:off x="1518" y="3038"/>
              <a:ext cx="2858" cy="164"/>
            </a:xfrm>
            <a:prstGeom prst="rect">
              <a:avLst/>
            </a:prstGeom>
            <a:noFill/>
            <a:ln w="9525">
              <a:noFill/>
              <a:miter lim="800000"/>
              <a:headEnd/>
              <a:tailEnd/>
            </a:ln>
            <a:effectLst/>
          </p:spPr>
          <p:txBody>
            <a:bodyPr>
              <a:spAutoFit/>
            </a:bodyPr>
            <a:lstStyle/>
            <a:p>
              <a:pPr>
                <a:spcBef>
                  <a:spcPct val="50000"/>
                </a:spcBef>
              </a:pPr>
              <a:r>
                <a:rPr lang="nb-NO" sz="1100" b="0" baseline="0" dirty="0" smtClean="0">
                  <a:solidFill>
                    <a:srgbClr val="000066"/>
                  </a:solidFill>
                </a:rPr>
                <a:t>Photo Story, PowerPoint, Word</a:t>
              </a:r>
              <a:endParaRPr lang="nb-NO" sz="1100" b="0" baseline="0" dirty="0">
                <a:solidFill>
                  <a:srgbClr val="000066"/>
                </a:solidFill>
              </a:endParaRPr>
            </a:p>
          </p:txBody>
        </p:sp>
        <p:sp>
          <p:nvSpPr>
            <p:cNvPr id="2090" name="Text Box 42"/>
            <p:cNvSpPr txBox="1">
              <a:spLocks noChangeArrowheads="1"/>
            </p:cNvSpPr>
            <p:nvPr/>
          </p:nvSpPr>
          <p:spPr bwMode="auto">
            <a:xfrm>
              <a:off x="365" y="3037"/>
              <a:ext cx="1156" cy="164"/>
            </a:xfrm>
            <a:prstGeom prst="rect">
              <a:avLst/>
            </a:prstGeom>
            <a:noFill/>
            <a:ln w="9525">
              <a:noFill/>
              <a:miter lim="800000"/>
              <a:headEnd/>
              <a:tailEnd/>
            </a:ln>
            <a:effectLst/>
          </p:spPr>
          <p:txBody>
            <a:bodyPr>
              <a:spAutoFit/>
            </a:bodyPr>
            <a:lstStyle/>
            <a:p>
              <a:pPr algn="r">
                <a:spcBef>
                  <a:spcPct val="50000"/>
                </a:spcBef>
              </a:pPr>
              <a:r>
                <a:rPr lang="nb-NO" sz="1100" baseline="0" dirty="0">
                  <a:solidFill>
                    <a:srgbClr val="000066"/>
                  </a:solidFill>
                </a:rPr>
                <a:t>Software</a:t>
              </a:r>
            </a:p>
          </p:txBody>
        </p:sp>
      </p:grpSp>
      <p:grpSp>
        <p:nvGrpSpPr>
          <p:cNvPr id="2091" name="Group 43"/>
          <p:cNvGrpSpPr>
            <a:grpSpLocks/>
          </p:cNvGrpSpPr>
          <p:nvPr/>
        </p:nvGrpSpPr>
        <p:grpSpPr bwMode="auto">
          <a:xfrm>
            <a:off x="428625" y="2797176"/>
            <a:ext cx="6423025" cy="1277938"/>
            <a:chOff x="360" y="2502"/>
            <a:chExt cx="4046" cy="805"/>
          </a:xfrm>
        </p:grpSpPr>
        <p:sp>
          <p:nvSpPr>
            <p:cNvPr id="2092" name="Text Box 44"/>
            <p:cNvSpPr txBox="1">
              <a:spLocks noChangeArrowheads="1"/>
            </p:cNvSpPr>
            <p:nvPr/>
          </p:nvSpPr>
          <p:spPr bwMode="auto">
            <a:xfrm>
              <a:off x="360" y="2502"/>
              <a:ext cx="1156" cy="164"/>
            </a:xfrm>
            <a:prstGeom prst="rect">
              <a:avLst/>
            </a:prstGeom>
            <a:noFill/>
            <a:ln w="9525">
              <a:noFill/>
              <a:miter lim="800000"/>
              <a:headEnd/>
              <a:tailEnd/>
            </a:ln>
            <a:effectLst/>
          </p:spPr>
          <p:txBody>
            <a:bodyPr>
              <a:spAutoFit/>
            </a:bodyPr>
            <a:lstStyle/>
            <a:p>
              <a:pPr algn="r">
                <a:spcBef>
                  <a:spcPct val="50000"/>
                </a:spcBef>
              </a:pPr>
              <a:r>
                <a:rPr lang="nb-NO" sz="1100" baseline="0">
                  <a:solidFill>
                    <a:srgbClr val="000066"/>
                  </a:solidFill>
                </a:rPr>
                <a:t>Description</a:t>
              </a:r>
            </a:p>
          </p:txBody>
        </p:sp>
        <p:sp>
          <p:nvSpPr>
            <p:cNvPr id="2093" name="Text Box 45"/>
            <p:cNvSpPr txBox="1">
              <a:spLocks noChangeArrowheads="1"/>
            </p:cNvSpPr>
            <p:nvPr/>
          </p:nvSpPr>
          <p:spPr bwMode="auto">
            <a:xfrm>
              <a:off x="1518" y="2502"/>
              <a:ext cx="2888" cy="805"/>
            </a:xfrm>
            <a:prstGeom prst="rect">
              <a:avLst/>
            </a:prstGeom>
            <a:noFill/>
            <a:ln w="9525">
              <a:noFill/>
              <a:miter lim="800000"/>
              <a:headEnd/>
              <a:tailEnd/>
            </a:ln>
            <a:effectLst/>
          </p:spPr>
          <p:txBody>
            <a:bodyPr>
              <a:spAutoFit/>
            </a:bodyPr>
            <a:lstStyle/>
            <a:p>
              <a:r>
                <a:rPr lang="en-GB" sz="1100" b="0" baseline="0" dirty="0" smtClean="0">
                  <a:solidFill>
                    <a:srgbClr val="002060"/>
                  </a:solidFill>
                </a:rPr>
                <a:t>Pupils carry out a Chromatography experiment acting as real Forensic Scientists in a role play in which a crime scene has been set up before the lesson. At the end of the investigation the children will report their results and conclusions in one of three forms:</a:t>
              </a:r>
            </a:p>
            <a:p>
              <a:pPr>
                <a:buFont typeface="Arial" charset="0"/>
                <a:buChar char="•"/>
              </a:pPr>
              <a:r>
                <a:rPr lang="en-GB" sz="1100" b="0" baseline="0" dirty="0" smtClean="0">
                  <a:solidFill>
                    <a:srgbClr val="002060"/>
                  </a:solidFill>
                </a:rPr>
                <a:t> A forensic report in Word (sentence starters are embedded)</a:t>
              </a:r>
            </a:p>
            <a:p>
              <a:pPr>
                <a:buFont typeface="Arial" charset="0"/>
                <a:buChar char="•"/>
              </a:pPr>
              <a:r>
                <a:rPr lang="en-GB" sz="1100" b="0" baseline="0" dirty="0" smtClean="0">
                  <a:solidFill>
                    <a:srgbClr val="002060"/>
                  </a:solidFill>
                </a:rPr>
                <a:t> A Power Point presentation</a:t>
              </a:r>
            </a:p>
            <a:p>
              <a:pPr>
                <a:buFont typeface="Arial" charset="0"/>
                <a:buChar char="•"/>
              </a:pPr>
              <a:r>
                <a:rPr lang="en-GB" sz="1100" b="0" baseline="0" dirty="0" smtClean="0">
                  <a:solidFill>
                    <a:srgbClr val="002060"/>
                  </a:solidFill>
                </a:rPr>
                <a:t> A documentary, or news report done in Photo Story</a:t>
              </a:r>
            </a:p>
          </p:txBody>
        </p:sp>
      </p:grpSp>
      <p:grpSp>
        <p:nvGrpSpPr>
          <p:cNvPr id="2097" name="Group 49"/>
          <p:cNvGrpSpPr>
            <a:grpSpLocks/>
          </p:cNvGrpSpPr>
          <p:nvPr/>
        </p:nvGrpSpPr>
        <p:grpSpPr bwMode="auto">
          <a:xfrm>
            <a:off x="431800" y="1697038"/>
            <a:ext cx="6523038" cy="276225"/>
            <a:chOff x="361" y="942"/>
            <a:chExt cx="4109" cy="117"/>
          </a:xfrm>
        </p:grpSpPr>
        <p:sp>
          <p:nvSpPr>
            <p:cNvPr id="2098" name="Text Box 50"/>
            <p:cNvSpPr txBox="1">
              <a:spLocks noChangeArrowheads="1"/>
            </p:cNvSpPr>
            <p:nvPr/>
          </p:nvSpPr>
          <p:spPr bwMode="auto">
            <a:xfrm>
              <a:off x="361" y="943"/>
              <a:ext cx="1156" cy="116"/>
            </a:xfrm>
            <a:prstGeom prst="rect">
              <a:avLst/>
            </a:prstGeom>
            <a:noFill/>
            <a:ln w="9525">
              <a:noFill/>
              <a:miter lim="800000"/>
              <a:headEnd/>
              <a:tailEnd/>
            </a:ln>
            <a:effectLst/>
          </p:spPr>
          <p:txBody>
            <a:bodyPr>
              <a:spAutoFit/>
            </a:bodyPr>
            <a:lstStyle/>
            <a:p>
              <a:pPr algn="r">
                <a:spcBef>
                  <a:spcPct val="50000"/>
                </a:spcBef>
              </a:pPr>
              <a:r>
                <a:rPr lang="nb-NO" baseline="0">
                  <a:solidFill>
                    <a:srgbClr val="000066"/>
                  </a:solidFill>
                </a:rPr>
                <a:t>Learning Areas</a:t>
              </a:r>
            </a:p>
          </p:txBody>
        </p:sp>
        <p:sp>
          <p:nvSpPr>
            <p:cNvPr id="2099" name="Text Box 51"/>
            <p:cNvSpPr txBox="1">
              <a:spLocks noChangeArrowheads="1"/>
            </p:cNvSpPr>
            <p:nvPr/>
          </p:nvSpPr>
          <p:spPr bwMode="auto">
            <a:xfrm>
              <a:off x="1519" y="942"/>
              <a:ext cx="2951" cy="110"/>
            </a:xfrm>
            <a:prstGeom prst="rect">
              <a:avLst/>
            </a:prstGeom>
            <a:noFill/>
            <a:ln w="9525">
              <a:noFill/>
              <a:miter lim="800000"/>
              <a:headEnd/>
              <a:tailEnd/>
            </a:ln>
            <a:effectLst/>
          </p:spPr>
          <p:txBody>
            <a:bodyPr>
              <a:spAutoFit/>
            </a:bodyPr>
            <a:lstStyle/>
            <a:p>
              <a:pPr>
                <a:spcBef>
                  <a:spcPct val="50000"/>
                </a:spcBef>
              </a:pPr>
              <a:r>
                <a:rPr lang="en-US" sz="1100" b="0" baseline="0" dirty="0" smtClean="0">
                  <a:solidFill>
                    <a:srgbClr val="000066"/>
                  </a:solidFill>
                </a:rPr>
                <a:t>Chromatography</a:t>
              </a:r>
              <a:endParaRPr lang="en-US" sz="1100" b="0" baseline="0" dirty="0">
                <a:solidFill>
                  <a:srgbClr val="000066"/>
                </a:solidFill>
              </a:endParaRPr>
            </a:p>
          </p:txBody>
        </p:sp>
      </p:grpSp>
      <p:grpSp>
        <p:nvGrpSpPr>
          <p:cNvPr id="2100" name="Group 52"/>
          <p:cNvGrpSpPr>
            <a:grpSpLocks/>
          </p:cNvGrpSpPr>
          <p:nvPr/>
        </p:nvGrpSpPr>
        <p:grpSpPr bwMode="auto">
          <a:xfrm>
            <a:off x="430213" y="2009775"/>
            <a:ext cx="6530975" cy="274638"/>
            <a:chOff x="362" y="1094"/>
            <a:chExt cx="4114" cy="173"/>
          </a:xfrm>
        </p:grpSpPr>
        <p:sp>
          <p:nvSpPr>
            <p:cNvPr id="2101" name="Text Box 53"/>
            <p:cNvSpPr txBox="1">
              <a:spLocks noChangeArrowheads="1"/>
            </p:cNvSpPr>
            <p:nvPr/>
          </p:nvSpPr>
          <p:spPr bwMode="auto">
            <a:xfrm>
              <a:off x="362" y="1094"/>
              <a:ext cx="1156" cy="173"/>
            </a:xfrm>
            <a:prstGeom prst="rect">
              <a:avLst/>
            </a:prstGeom>
            <a:noFill/>
            <a:ln w="9525">
              <a:noFill/>
              <a:miter lim="800000"/>
              <a:headEnd/>
              <a:tailEnd/>
            </a:ln>
            <a:effectLst/>
          </p:spPr>
          <p:txBody>
            <a:bodyPr>
              <a:spAutoFit/>
            </a:bodyPr>
            <a:lstStyle/>
            <a:p>
              <a:pPr algn="r">
                <a:spcBef>
                  <a:spcPct val="50000"/>
                </a:spcBef>
              </a:pPr>
              <a:r>
                <a:rPr lang="nb-NO" baseline="0">
                  <a:solidFill>
                    <a:srgbClr val="000066"/>
                  </a:solidFill>
                </a:rPr>
                <a:t>Levels</a:t>
              </a:r>
            </a:p>
          </p:txBody>
        </p:sp>
        <p:sp>
          <p:nvSpPr>
            <p:cNvPr id="2102" name="Text Box 54"/>
            <p:cNvSpPr txBox="1">
              <a:spLocks noChangeArrowheads="1"/>
            </p:cNvSpPr>
            <p:nvPr/>
          </p:nvSpPr>
          <p:spPr bwMode="auto">
            <a:xfrm>
              <a:off x="1518" y="1095"/>
              <a:ext cx="2958" cy="164"/>
            </a:xfrm>
            <a:prstGeom prst="rect">
              <a:avLst/>
            </a:prstGeom>
            <a:noFill/>
            <a:ln w="9525">
              <a:noFill/>
              <a:miter lim="800000"/>
              <a:headEnd/>
              <a:tailEnd/>
            </a:ln>
            <a:effectLst/>
          </p:spPr>
          <p:txBody>
            <a:bodyPr>
              <a:spAutoFit/>
            </a:bodyPr>
            <a:lstStyle/>
            <a:p>
              <a:pPr>
                <a:spcBef>
                  <a:spcPct val="50000"/>
                </a:spcBef>
              </a:pPr>
              <a:r>
                <a:rPr lang="nb-NO" sz="1100" b="0" baseline="0" dirty="0" smtClean="0">
                  <a:solidFill>
                    <a:srgbClr val="000066"/>
                  </a:solidFill>
                </a:rPr>
                <a:t>Key Stage 3 </a:t>
              </a:r>
              <a:r>
                <a:rPr lang="nb-NO" sz="1100" b="0" baseline="0" dirty="0" smtClean="0">
                  <a:solidFill>
                    <a:srgbClr val="000066"/>
                  </a:solidFill>
                  <a:sym typeface="Wingdings" pitchFamily="2" charset="2"/>
                </a:rPr>
                <a:t> Mixed ability group (12 - 14)</a:t>
              </a:r>
              <a:endParaRPr lang="nb-NO" sz="1100" b="0" baseline="0" dirty="0">
                <a:solidFill>
                  <a:srgbClr val="000066"/>
                </a:solidFill>
              </a:endParaRPr>
            </a:p>
          </p:txBody>
        </p:sp>
      </p:grpSp>
      <p:grpSp>
        <p:nvGrpSpPr>
          <p:cNvPr id="2103" name="Group 55"/>
          <p:cNvGrpSpPr>
            <a:grpSpLocks/>
          </p:cNvGrpSpPr>
          <p:nvPr/>
        </p:nvGrpSpPr>
        <p:grpSpPr bwMode="auto">
          <a:xfrm>
            <a:off x="436563" y="4270378"/>
            <a:ext cx="6367462" cy="601664"/>
            <a:chOff x="365" y="3037"/>
            <a:chExt cx="4011" cy="379"/>
          </a:xfrm>
        </p:grpSpPr>
        <p:sp>
          <p:nvSpPr>
            <p:cNvPr id="2104" name="Text Box 56"/>
            <p:cNvSpPr txBox="1">
              <a:spLocks noChangeArrowheads="1"/>
            </p:cNvSpPr>
            <p:nvPr/>
          </p:nvSpPr>
          <p:spPr bwMode="auto">
            <a:xfrm>
              <a:off x="1518" y="3038"/>
              <a:ext cx="2858" cy="378"/>
            </a:xfrm>
            <a:prstGeom prst="rect">
              <a:avLst/>
            </a:prstGeom>
            <a:noFill/>
            <a:ln w="9525">
              <a:noFill/>
              <a:miter lim="800000"/>
              <a:headEnd/>
              <a:tailEnd/>
            </a:ln>
            <a:effectLst/>
          </p:spPr>
          <p:txBody>
            <a:bodyPr>
              <a:spAutoFit/>
            </a:bodyPr>
            <a:lstStyle/>
            <a:p>
              <a:pPr>
                <a:spcBef>
                  <a:spcPct val="50000"/>
                </a:spcBef>
              </a:pPr>
              <a:r>
                <a:rPr lang="nb-NO" sz="1100" b="0" baseline="0" dirty="0" smtClean="0">
                  <a:solidFill>
                    <a:srgbClr val="000066"/>
                  </a:solidFill>
                </a:rPr>
                <a:t>Chromatography, Forensic Science, Dyes, Separation Techniques, Investigation, Crime Scene, Test Tube, Chromatography/Filter Paper, Beaker, Test Tube Rack</a:t>
              </a:r>
              <a:endParaRPr lang="nb-NO" sz="1100" b="0" baseline="0" dirty="0">
                <a:solidFill>
                  <a:srgbClr val="000066"/>
                </a:solidFill>
              </a:endParaRPr>
            </a:p>
          </p:txBody>
        </p:sp>
        <p:sp>
          <p:nvSpPr>
            <p:cNvPr id="2105" name="Text Box 57"/>
            <p:cNvSpPr txBox="1">
              <a:spLocks noChangeArrowheads="1"/>
            </p:cNvSpPr>
            <p:nvPr/>
          </p:nvSpPr>
          <p:spPr bwMode="auto">
            <a:xfrm>
              <a:off x="365" y="3037"/>
              <a:ext cx="1156" cy="164"/>
            </a:xfrm>
            <a:prstGeom prst="rect">
              <a:avLst/>
            </a:prstGeom>
            <a:noFill/>
            <a:ln w="9525">
              <a:noFill/>
              <a:miter lim="800000"/>
              <a:headEnd/>
              <a:tailEnd/>
            </a:ln>
            <a:effectLst/>
          </p:spPr>
          <p:txBody>
            <a:bodyPr>
              <a:spAutoFit/>
            </a:bodyPr>
            <a:lstStyle/>
            <a:p>
              <a:pPr algn="r">
                <a:spcBef>
                  <a:spcPct val="50000"/>
                </a:spcBef>
              </a:pPr>
              <a:r>
                <a:rPr lang="nb-NO" sz="1100" baseline="0" dirty="0">
                  <a:solidFill>
                    <a:srgbClr val="000066"/>
                  </a:solidFill>
                </a:rPr>
                <a:t>Keywords</a:t>
              </a:r>
            </a:p>
          </p:txBody>
        </p:sp>
      </p:grpSp>
      <p:sp>
        <p:nvSpPr>
          <p:cNvPr id="2107" name="Line 59"/>
          <p:cNvSpPr>
            <a:spLocks noChangeShapeType="1"/>
          </p:cNvSpPr>
          <p:nvPr/>
        </p:nvSpPr>
        <p:spPr bwMode="auto">
          <a:xfrm flipH="1">
            <a:off x="2239963" y="1689100"/>
            <a:ext cx="0" cy="4332288"/>
          </a:xfrm>
          <a:prstGeom prst="line">
            <a:avLst/>
          </a:prstGeom>
          <a:noFill/>
          <a:ln w="9525">
            <a:solidFill>
              <a:schemeClr val="bg2"/>
            </a:solidFill>
            <a:round/>
            <a:headEnd/>
            <a:tailEnd/>
          </a:ln>
          <a:effectLst/>
        </p:spPr>
        <p:txBody>
          <a:bodyPr/>
          <a:lstStyle/>
          <a:p>
            <a:endParaRPr lang="en-GB"/>
          </a:p>
        </p:txBody>
      </p:sp>
      <p:grpSp>
        <p:nvGrpSpPr>
          <p:cNvPr id="2109" name="Group 61"/>
          <p:cNvGrpSpPr>
            <a:grpSpLocks/>
          </p:cNvGrpSpPr>
          <p:nvPr/>
        </p:nvGrpSpPr>
        <p:grpSpPr bwMode="auto">
          <a:xfrm>
            <a:off x="433388" y="1384300"/>
            <a:ext cx="6523037" cy="304800"/>
            <a:chOff x="361" y="942"/>
            <a:chExt cx="4109" cy="129"/>
          </a:xfrm>
        </p:grpSpPr>
        <p:sp>
          <p:nvSpPr>
            <p:cNvPr id="2110" name="Text Box 62"/>
            <p:cNvSpPr txBox="1">
              <a:spLocks noChangeArrowheads="1"/>
            </p:cNvSpPr>
            <p:nvPr/>
          </p:nvSpPr>
          <p:spPr bwMode="auto">
            <a:xfrm>
              <a:off x="361" y="943"/>
              <a:ext cx="1156" cy="116"/>
            </a:xfrm>
            <a:prstGeom prst="rect">
              <a:avLst/>
            </a:prstGeom>
            <a:noFill/>
            <a:ln w="9525">
              <a:noFill/>
              <a:miter lim="800000"/>
              <a:headEnd/>
              <a:tailEnd/>
            </a:ln>
            <a:effectLst/>
          </p:spPr>
          <p:txBody>
            <a:bodyPr>
              <a:spAutoFit/>
            </a:bodyPr>
            <a:lstStyle/>
            <a:p>
              <a:pPr algn="r">
                <a:spcBef>
                  <a:spcPct val="50000"/>
                </a:spcBef>
              </a:pPr>
              <a:r>
                <a:rPr lang="nb-NO" baseline="0">
                  <a:solidFill>
                    <a:srgbClr val="000066"/>
                  </a:solidFill>
                </a:rPr>
                <a:t> </a:t>
              </a:r>
            </a:p>
          </p:txBody>
        </p:sp>
        <p:sp>
          <p:nvSpPr>
            <p:cNvPr id="2111" name="Text Box 63"/>
            <p:cNvSpPr txBox="1">
              <a:spLocks noChangeArrowheads="1"/>
            </p:cNvSpPr>
            <p:nvPr/>
          </p:nvSpPr>
          <p:spPr bwMode="auto">
            <a:xfrm>
              <a:off x="1519" y="942"/>
              <a:ext cx="2951" cy="129"/>
            </a:xfrm>
            <a:prstGeom prst="rect">
              <a:avLst/>
            </a:prstGeom>
            <a:noFill/>
            <a:ln w="9525">
              <a:noFill/>
              <a:miter lim="800000"/>
              <a:headEnd/>
              <a:tailEnd/>
            </a:ln>
            <a:effectLst/>
          </p:spPr>
          <p:txBody>
            <a:bodyPr>
              <a:spAutoFit/>
            </a:bodyPr>
            <a:lstStyle/>
            <a:p>
              <a:pPr>
                <a:spcBef>
                  <a:spcPct val="50000"/>
                </a:spcBef>
              </a:pPr>
              <a:r>
                <a:rPr lang="en-US" sz="1400" baseline="0">
                  <a:solidFill>
                    <a:srgbClr val="000066"/>
                  </a:solidFill>
                </a:rPr>
                <a:t>Project Overview</a:t>
              </a:r>
            </a:p>
          </p:txBody>
        </p:sp>
      </p:grpSp>
      <p:graphicFrame>
        <p:nvGraphicFramePr>
          <p:cNvPr id="2113" name="Object 65">
            <a:hlinkClick r:id="" action="ppaction://ole?verb=1"/>
          </p:cNvPr>
          <p:cNvGraphicFramePr>
            <a:graphicFrameLocks noChangeAspect="1"/>
          </p:cNvGraphicFramePr>
          <p:nvPr/>
        </p:nvGraphicFramePr>
        <p:xfrm>
          <a:off x="4476750" y="5356225"/>
          <a:ext cx="914400" cy="771525"/>
        </p:xfrm>
        <a:graphic>
          <a:graphicData uri="http://schemas.openxmlformats.org/presentationml/2006/ole">
            <p:oleObj spid="_x0000_s2113" name="Document" showAsIcon="1" r:id="rId5" imgW="914400" imgH="771480" progId="Word.Document.8">
              <p:embed/>
            </p:oleObj>
          </a:graphicData>
        </a:graphic>
      </p:graphicFrame>
      <p:graphicFrame>
        <p:nvGraphicFramePr>
          <p:cNvPr id="2114" name="Object 66">
            <a:hlinkClick r:id="" action="ppaction://ole?verb=1"/>
          </p:cNvPr>
          <p:cNvGraphicFramePr>
            <a:graphicFrameLocks noChangeAspect="1"/>
          </p:cNvGraphicFramePr>
          <p:nvPr/>
        </p:nvGraphicFramePr>
        <p:xfrm>
          <a:off x="5578474" y="5356225"/>
          <a:ext cx="993775" cy="771525"/>
        </p:xfrm>
        <a:graphic>
          <a:graphicData uri="http://schemas.openxmlformats.org/presentationml/2006/ole">
            <p:oleObj spid="_x0000_s2114" name="Document" showAsIcon="1" r:id="rId6" imgW="914400" imgH="771480" progId="Word.Document.12">
              <p:embed/>
            </p:oleObj>
          </a:graphicData>
        </a:graphic>
      </p:graphicFrame>
      <p:graphicFrame>
        <p:nvGraphicFramePr>
          <p:cNvPr id="34" name="Object 33">
            <a:hlinkClick r:id="" action="ppaction://ole?verb=0"/>
          </p:cNvPr>
          <p:cNvGraphicFramePr>
            <a:graphicFrameLocks noChangeAspect="1"/>
          </p:cNvGraphicFramePr>
          <p:nvPr/>
        </p:nvGraphicFramePr>
        <p:xfrm>
          <a:off x="2314575" y="5356225"/>
          <a:ext cx="914400" cy="771525"/>
        </p:xfrm>
        <a:graphic>
          <a:graphicData uri="http://schemas.openxmlformats.org/presentationml/2006/ole">
            <p:oleObj spid="_x0000_s2115" name="Document" showAsIcon="1" r:id="rId7" imgW="914400" imgH="771480" progId="Word.Document.12">
              <p:embed/>
            </p:oleObj>
          </a:graphicData>
        </a:graphic>
      </p:graphicFrame>
      <p:graphicFrame>
        <p:nvGraphicFramePr>
          <p:cNvPr id="35" name="Object 34">
            <a:hlinkClick r:id="" action="ppaction://ole?verb=0"/>
          </p:cNvPr>
          <p:cNvGraphicFramePr>
            <a:graphicFrameLocks noChangeAspect="1"/>
          </p:cNvGraphicFramePr>
          <p:nvPr/>
        </p:nvGraphicFramePr>
        <p:xfrm>
          <a:off x="3390900" y="5356225"/>
          <a:ext cx="914400" cy="771525"/>
        </p:xfrm>
        <a:graphic>
          <a:graphicData uri="http://schemas.openxmlformats.org/presentationml/2006/ole">
            <p:oleObj spid="_x0000_s2116" name="Document" showAsIcon="1" r:id="rId8" imgW="914400" imgH="771480" progId="Word.Document.12">
              <p:embed/>
            </p:oleObj>
          </a:graphicData>
        </a:graphic>
      </p:graphicFrame>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2266950" y="1385888"/>
            <a:ext cx="4341813" cy="304800"/>
          </a:xfrm>
          <a:prstGeom prst="rect">
            <a:avLst/>
          </a:prstGeom>
          <a:noFill/>
          <a:ln w="9525">
            <a:noFill/>
            <a:miter lim="800000"/>
            <a:headEnd/>
            <a:tailEnd/>
          </a:ln>
          <a:effectLst/>
        </p:spPr>
        <p:txBody>
          <a:bodyPr>
            <a:spAutoFit/>
          </a:bodyPr>
          <a:lstStyle/>
          <a:p>
            <a:pPr>
              <a:spcBef>
                <a:spcPct val="50000"/>
              </a:spcBef>
            </a:pPr>
            <a:r>
              <a:rPr lang="en-US" sz="1400" baseline="0">
                <a:solidFill>
                  <a:srgbClr val="000066"/>
                </a:solidFill>
              </a:rPr>
              <a:t>Teacher Planning and Management</a:t>
            </a:r>
          </a:p>
        </p:txBody>
      </p:sp>
      <p:graphicFrame>
        <p:nvGraphicFramePr>
          <p:cNvPr id="3080" name="Object 8">
            <a:hlinkClick r:id="" action="ppaction://ole?verb=1"/>
          </p:cNvPr>
          <p:cNvGraphicFramePr>
            <a:graphicFrameLocks noChangeAspect="1"/>
          </p:cNvGraphicFramePr>
          <p:nvPr/>
        </p:nvGraphicFramePr>
        <p:xfrm>
          <a:off x="2373313" y="5432425"/>
          <a:ext cx="914400" cy="771525"/>
        </p:xfrm>
        <a:graphic>
          <a:graphicData uri="http://schemas.openxmlformats.org/presentationml/2006/ole">
            <p:oleObj spid="_x0000_s3080" name="Document" showAsIcon="1" r:id="rId4" imgW="914400" imgH="771480" progId="Word.Document.12">
              <p:embed/>
            </p:oleObj>
          </a:graphicData>
        </a:graphic>
      </p:graphicFrame>
      <p:graphicFrame>
        <p:nvGraphicFramePr>
          <p:cNvPr id="3081" name="Object 9">
            <a:hlinkClick r:id="" action="ppaction://ole?verb=1"/>
          </p:cNvPr>
          <p:cNvGraphicFramePr>
            <a:graphicFrameLocks noChangeAspect="1"/>
          </p:cNvGraphicFramePr>
          <p:nvPr/>
        </p:nvGraphicFramePr>
        <p:xfrm>
          <a:off x="3482975" y="5432425"/>
          <a:ext cx="914400" cy="771525"/>
        </p:xfrm>
        <a:graphic>
          <a:graphicData uri="http://schemas.openxmlformats.org/presentationml/2006/ole">
            <p:oleObj spid="_x0000_s3081" name="Document" showAsIcon="1" r:id="rId5" imgW="914400" imgH="771480" progId="Word.Document.12">
              <p:embed/>
            </p:oleObj>
          </a:graphicData>
        </a:graphic>
      </p:graphicFrame>
      <p:sp>
        <p:nvSpPr>
          <p:cNvPr id="3089" name="Text Box 17"/>
          <p:cNvSpPr txBox="1">
            <a:spLocks noChangeArrowheads="1"/>
          </p:cNvSpPr>
          <p:nvPr/>
        </p:nvSpPr>
        <p:spPr bwMode="auto">
          <a:xfrm>
            <a:off x="2282825" y="1773238"/>
            <a:ext cx="4268788" cy="3093154"/>
          </a:xfrm>
          <a:prstGeom prst="rect">
            <a:avLst/>
          </a:prstGeom>
          <a:noFill/>
          <a:ln w="9525">
            <a:noFill/>
            <a:miter lim="800000"/>
            <a:headEnd/>
            <a:tailEnd/>
          </a:ln>
          <a:effectLst/>
        </p:spPr>
        <p:txBody>
          <a:bodyPr>
            <a:spAutoFit/>
          </a:bodyPr>
          <a:lstStyle/>
          <a:p>
            <a:pPr>
              <a:spcBef>
                <a:spcPct val="50000"/>
              </a:spcBef>
            </a:pPr>
            <a:r>
              <a:rPr lang="en-US" sz="1100" b="0" baseline="0" dirty="0">
                <a:solidFill>
                  <a:srgbClr val="000066"/>
                </a:solidFill>
              </a:rPr>
              <a:t>Click the documents below to help you understand the context of this exemplary learning project:</a:t>
            </a:r>
          </a:p>
          <a:p>
            <a:pPr>
              <a:spcBef>
                <a:spcPct val="50000"/>
              </a:spcBef>
            </a:pPr>
            <a:r>
              <a:rPr lang="en-US" sz="1100" baseline="0" dirty="0">
                <a:solidFill>
                  <a:srgbClr val="000066"/>
                </a:solidFill>
              </a:rPr>
              <a:t>Background &amp; Planning: </a:t>
            </a:r>
            <a:r>
              <a:rPr lang="en-US" sz="1100" b="0" baseline="0" dirty="0" smtClean="0">
                <a:solidFill>
                  <a:srgbClr val="002060"/>
                </a:solidFill>
              </a:rPr>
              <a:t>The key point for the success of this project is how it is dressed up. In other words it is essential that the teacher sets up the scene very thoroughly. The learners should be told that they are not entering a classroom, but a forensic lab… The lab should contain an area in which the crime scene has been set up, e.g. the outline of a body should be drawn on the floor and the surroundings taped off. The learners should be given lab coats, gloves and nice safety glasses to help them entering the part. Photos of the crime scene and of the significant parts of the investigation should be taken throughout the activity by either learners in each group or the teacher. These photos will be then used by the pupils in their reports.</a:t>
            </a:r>
            <a:endParaRPr lang="en-US" sz="1100" b="0" baseline="0" dirty="0">
              <a:solidFill>
                <a:srgbClr val="000066"/>
              </a:solidFill>
            </a:endParaRPr>
          </a:p>
          <a:p>
            <a:pPr>
              <a:spcBef>
                <a:spcPct val="50000"/>
              </a:spcBef>
            </a:pPr>
            <a:r>
              <a:rPr lang="en-US" sz="1100" baseline="0" dirty="0">
                <a:solidFill>
                  <a:srgbClr val="000066"/>
                </a:solidFill>
              </a:rPr>
              <a:t>Classroom Images: </a:t>
            </a:r>
            <a:r>
              <a:rPr lang="en-US" sz="1100" b="0" baseline="0" dirty="0">
                <a:solidFill>
                  <a:srgbClr val="000066"/>
                </a:solidFill>
              </a:rPr>
              <a:t>Images of the classroom to give you a better feeling for how the project was implemented.</a:t>
            </a:r>
            <a:endParaRPr lang="en-US" sz="1100" b="0" i="1" baseline="0" dirty="0">
              <a:solidFill>
                <a:srgbClr val="000066"/>
              </a:solidFill>
            </a:endParaRPr>
          </a:p>
          <a:p>
            <a:endParaRPr lang="nb-NO" dirty="0"/>
          </a:p>
        </p:txBody>
      </p:sp>
      <p:sp>
        <p:nvSpPr>
          <p:cNvPr id="3092" name="Text Box 20"/>
          <p:cNvSpPr txBox="1">
            <a:spLocks noChangeArrowheads="1"/>
          </p:cNvSpPr>
          <p:nvPr/>
        </p:nvSpPr>
        <p:spPr bwMode="auto">
          <a:xfrm>
            <a:off x="661988" y="5514975"/>
            <a:ext cx="1600200" cy="260350"/>
          </a:xfrm>
          <a:prstGeom prst="rect">
            <a:avLst/>
          </a:prstGeom>
          <a:noFill/>
          <a:ln w="9525">
            <a:noFill/>
            <a:miter lim="800000"/>
            <a:headEnd/>
            <a:tailEnd/>
          </a:ln>
          <a:effectLst/>
        </p:spPr>
        <p:txBody>
          <a:bodyPr>
            <a:spAutoFit/>
          </a:bodyPr>
          <a:lstStyle/>
          <a:p>
            <a:pPr algn="r">
              <a:spcBef>
                <a:spcPct val="50000"/>
              </a:spcBef>
            </a:pPr>
            <a:r>
              <a:rPr lang="en-US" sz="1100" baseline="0">
                <a:solidFill>
                  <a:srgbClr val="000066"/>
                </a:solidFill>
              </a:rPr>
              <a:t>Documents</a:t>
            </a:r>
          </a:p>
        </p:txBody>
      </p:sp>
      <p:sp>
        <p:nvSpPr>
          <p:cNvPr id="3093" name="Line 21"/>
          <p:cNvSpPr>
            <a:spLocks noChangeShapeType="1"/>
          </p:cNvSpPr>
          <p:nvPr/>
        </p:nvSpPr>
        <p:spPr bwMode="auto">
          <a:xfrm flipH="1">
            <a:off x="2227263" y="1689100"/>
            <a:ext cx="0" cy="4332288"/>
          </a:xfrm>
          <a:prstGeom prst="line">
            <a:avLst/>
          </a:prstGeom>
          <a:noFill/>
          <a:ln w="9525">
            <a:solidFill>
              <a:schemeClr val="bg2"/>
            </a:solidFill>
            <a:round/>
            <a:headEnd/>
            <a:tailEnd/>
          </a:ln>
          <a:effectLst/>
        </p:spPr>
        <p:txBody>
          <a:bodyPr/>
          <a:lstStyle/>
          <a:p>
            <a:endParaRPr lang="en-GB"/>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2281238" y="1385888"/>
            <a:ext cx="4341812" cy="304800"/>
          </a:xfrm>
          <a:prstGeom prst="rect">
            <a:avLst/>
          </a:prstGeom>
          <a:noFill/>
          <a:ln w="9525">
            <a:noFill/>
            <a:miter lim="800000"/>
            <a:headEnd/>
            <a:tailEnd/>
          </a:ln>
          <a:effectLst/>
        </p:spPr>
        <p:txBody>
          <a:bodyPr>
            <a:spAutoFit/>
          </a:bodyPr>
          <a:lstStyle/>
          <a:p>
            <a:pPr>
              <a:spcBef>
                <a:spcPct val="50000"/>
              </a:spcBef>
            </a:pPr>
            <a:r>
              <a:rPr lang="en-US" sz="1400" baseline="0">
                <a:solidFill>
                  <a:srgbClr val="000066"/>
                </a:solidFill>
              </a:rPr>
              <a:t>Teaching Resources</a:t>
            </a:r>
            <a:endParaRPr lang="en-US" sz="1100" b="0" baseline="0">
              <a:solidFill>
                <a:srgbClr val="000066"/>
              </a:solidFill>
            </a:endParaRPr>
          </a:p>
        </p:txBody>
      </p:sp>
      <p:sp>
        <p:nvSpPr>
          <p:cNvPr id="5137" name="Text Box 17"/>
          <p:cNvSpPr txBox="1">
            <a:spLocks noChangeArrowheads="1"/>
          </p:cNvSpPr>
          <p:nvPr/>
        </p:nvSpPr>
        <p:spPr bwMode="auto">
          <a:xfrm>
            <a:off x="2282825" y="1773238"/>
            <a:ext cx="4694238" cy="1023357"/>
          </a:xfrm>
          <a:prstGeom prst="rect">
            <a:avLst/>
          </a:prstGeom>
          <a:noFill/>
          <a:ln w="9525">
            <a:noFill/>
            <a:miter lim="800000"/>
            <a:headEnd/>
            <a:tailEnd/>
          </a:ln>
          <a:effectLst/>
        </p:spPr>
        <p:txBody>
          <a:bodyPr>
            <a:spAutoFit/>
          </a:bodyPr>
          <a:lstStyle/>
          <a:p>
            <a:pPr>
              <a:spcBef>
                <a:spcPct val="50000"/>
              </a:spcBef>
            </a:pPr>
            <a:r>
              <a:rPr lang="en-US" sz="1100" b="0" baseline="0" dirty="0">
                <a:solidFill>
                  <a:srgbClr val="000066"/>
                </a:solidFill>
              </a:rPr>
              <a:t>Click the documents below to view the teaching resources used in the teaching of this learning project:</a:t>
            </a:r>
          </a:p>
          <a:p>
            <a:pPr>
              <a:spcBef>
                <a:spcPct val="50000"/>
              </a:spcBef>
            </a:pPr>
            <a:r>
              <a:rPr lang="en-US" sz="1100" baseline="0" dirty="0">
                <a:solidFill>
                  <a:srgbClr val="000066"/>
                </a:solidFill>
              </a:rPr>
              <a:t>Student Project Overview: </a:t>
            </a:r>
            <a:r>
              <a:rPr lang="en-US" sz="1100" b="0" baseline="0" dirty="0" smtClean="0">
                <a:solidFill>
                  <a:srgbClr val="000066"/>
                </a:solidFill>
              </a:rPr>
              <a:t>Pupils carry out a chromatography experiment and report using the software of their choice from Word, Power Point, or Photo Story.</a:t>
            </a:r>
            <a:endParaRPr lang="en-US" sz="1100" b="0" baseline="0" dirty="0">
              <a:solidFill>
                <a:srgbClr val="000066"/>
              </a:solidFill>
            </a:endParaRPr>
          </a:p>
        </p:txBody>
      </p:sp>
      <p:sp>
        <p:nvSpPr>
          <p:cNvPr id="5141" name="Text Box 21"/>
          <p:cNvSpPr txBox="1">
            <a:spLocks noChangeArrowheads="1"/>
          </p:cNvSpPr>
          <p:nvPr/>
        </p:nvSpPr>
        <p:spPr bwMode="auto">
          <a:xfrm>
            <a:off x="661988" y="5514975"/>
            <a:ext cx="1600200" cy="260350"/>
          </a:xfrm>
          <a:prstGeom prst="rect">
            <a:avLst/>
          </a:prstGeom>
          <a:noFill/>
          <a:ln w="9525">
            <a:noFill/>
            <a:miter lim="800000"/>
            <a:headEnd/>
            <a:tailEnd/>
          </a:ln>
          <a:effectLst/>
        </p:spPr>
        <p:txBody>
          <a:bodyPr>
            <a:spAutoFit/>
          </a:bodyPr>
          <a:lstStyle/>
          <a:p>
            <a:pPr algn="r">
              <a:spcBef>
                <a:spcPct val="50000"/>
              </a:spcBef>
            </a:pPr>
            <a:r>
              <a:rPr lang="en-US" sz="1100" baseline="0">
                <a:solidFill>
                  <a:srgbClr val="000066"/>
                </a:solidFill>
              </a:rPr>
              <a:t>Documents</a:t>
            </a:r>
          </a:p>
        </p:txBody>
      </p:sp>
      <p:sp>
        <p:nvSpPr>
          <p:cNvPr id="5142" name="Line 22"/>
          <p:cNvSpPr>
            <a:spLocks noChangeShapeType="1"/>
          </p:cNvSpPr>
          <p:nvPr/>
        </p:nvSpPr>
        <p:spPr bwMode="auto">
          <a:xfrm flipH="1">
            <a:off x="2227263" y="1689100"/>
            <a:ext cx="0" cy="4332288"/>
          </a:xfrm>
          <a:prstGeom prst="line">
            <a:avLst/>
          </a:prstGeom>
          <a:noFill/>
          <a:ln w="9525">
            <a:solidFill>
              <a:schemeClr val="bg2"/>
            </a:solidFill>
            <a:round/>
            <a:headEnd/>
            <a:tailEnd/>
          </a:ln>
          <a:effectLst/>
        </p:spPr>
        <p:txBody>
          <a:bodyPr/>
          <a:lstStyle/>
          <a:p>
            <a:endParaRPr lang="en-GB"/>
          </a:p>
        </p:txBody>
      </p:sp>
      <p:sp>
        <p:nvSpPr>
          <p:cNvPr id="7" name="TextBox 6">
            <a:hlinkClick r:id="rId5"/>
          </p:cNvPr>
          <p:cNvSpPr txBox="1"/>
          <p:nvPr/>
        </p:nvSpPr>
        <p:spPr>
          <a:xfrm>
            <a:off x="5794375" y="3819525"/>
            <a:ext cx="1208088" cy="707886"/>
          </a:xfrm>
          <a:prstGeom prst="rect">
            <a:avLst/>
          </a:prstGeom>
          <a:solidFill>
            <a:srgbClr val="FFFF00"/>
          </a:solidFill>
          <a:ln>
            <a:solidFill>
              <a:schemeClr val="tx1"/>
            </a:solidFill>
          </a:ln>
          <a:effectLst>
            <a:outerShdw blurRad="50800" dist="38100" dir="2700000" algn="tl" rotWithShape="0">
              <a:prstClr val="black">
                <a:alpha val="40000"/>
              </a:prstClr>
            </a:outerShdw>
          </a:effectLst>
        </p:spPr>
        <p:txBody>
          <a:bodyPr wrap="square" anchor="ctr">
            <a:spAutoFit/>
          </a:bodyPr>
          <a:lstStyle/>
          <a:p>
            <a:pPr algn="ctr">
              <a:defRPr/>
            </a:pPr>
            <a:r>
              <a:rPr lang="en-GB" sz="2000" dirty="0"/>
              <a:t>Click here to download Photo Story</a:t>
            </a:r>
          </a:p>
        </p:txBody>
      </p:sp>
      <p:graphicFrame>
        <p:nvGraphicFramePr>
          <p:cNvPr id="8" name="Object 12">
            <a:hlinkClick r:id="" action="ppaction://ole?verb=1"/>
          </p:cNvPr>
          <p:cNvGraphicFramePr>
            <a:graphicFrameLocks noChangeAspect="1"/>
          </p:cNvGraphicFramePr>
          <p:nvPr/>
        </p:nvGraphicFramePr>
        <p:xfrm>
          <a:off x="2517775" y="5072063"/>
          <a:ext cx="811213" cy="714375"/>
        </p:xfrm>
        <a:graphic>
          <a:graphicData uri="http://schemas.openxmlformats.org/presentationml/2006/ole">
            <p:oleObj spid="_x0000_s5139" name="Document" showAsIcon="1" r:id="rId6" imgW="914400" imgH="714240" progId="Word.Document.12">
              <p:embed/>
            </p:oleObj>
          </a:graphicData>
        </a:graphic>
      </p:graphicFrame>
      <p:sp>
        <p:nvSpPr>
          <p:cNvPr id="14" name="Text Box 11"/>
          <p:cNvSpPr txBox="1">
            <a:spLocks noChangeArrowheads="1"/>
          </p:cNvSpPr>
          <p:nvPr/>
        </p:nvSpPr>
        <p:spPr bwMode="auto">
          <a:xfrm>
            <a:off x="638175" y="2728913"/>
            <a:ext cx="1600200" cy="260350"/>
          </a:xfrm>
          <a:prstGeom prst="rect">
            <a:avLst/>
          </a:prstGeom>
          <a:noFill/>
          <a:ln w="9525">
            <a:noFill/>
            <a:miter lim="800000"/>
            <a:headEnd/>
            <a:tailEnd/>
          </a:ln>
        </p:spPr>
        <p:txBody>
          <a:bodyPr>
            <a:spAutoFit/>
          </a:bodyPr>
          <a:lstStyle/>
          <a:p>
            <a:pPr algn="r">
              <a:spcBef>
                <a:spcPct val="50000"/>
              </a:spcBef>
            </a:pPr>
            <a:r>
              <a:rPr lang="en-US" sz="1100" b="1" baseline="0" dirty="0">
                <a:solidFill>
                  <a:srgbClr val="000066"/>
                </a:solidFill>
              </a:rPr>
              <a:t>Pupils’ Work</a:t>
            </a:r>
          </a:p>
        </p:txBody>
      </p:sp>
      <p:pic>
        <p:nvPicPr>
          <p:cNvPr id="17" name="photostory.wmv">
            <a:hlinkClick r:id="" action="ppaction://media"/>
          </p:cNvPr>
          <p:cNvPicPr>
            <a:picLocks noRot="1" noChangeAspect="1"/>
          </p:cNvPicPr>
          <p:nvPr>
            <a:videoFile r:link="rId2"/>
          </p:nvPr>
        </p:nvPicPr>
        <p:blipFill>
          <a:blip r:embed="rId7"/>
          <a:stretch>
            <a:fillRect/>
          </a:stretch>
        </p:blipFill>
        <p:spPr>
          <a:xfrm>
            <a:off x="2381250" y="2781300"/>
            <a:ext cx="2743200" cy="2057400"/>
          </a:xfrm>
          <a:prstGeom prst="rect">
            <a:avLst/>
          </a:prstGeom>
        </p:spPr>
      </p:pic>
      <p:graphicFrame>
        <p:nvGraphicFramePr>
          <p:cNvPr id="18" name="Object 17">
            <a:hlinkClick r:id="" action="ppaction://ole?verb=0"/>
          </p:cNvPr>
          <p:cNvGraphicFramePr>
            <a:graphicFrameLocks noChangeAspect="1"/>
          </p:cNvGraphicFramePr>
          <p:nvPr/>
        </p:nvGraphicFramePr>
        <p:xfrm>
          <a:off x="1419225" y="4738688"/>
          <a:ext cx="914400" cy="771525"/>
        </p:xfrm>
        <a:graphic>
          <a:graphicData uri="http://schemas.openxmlformats.org/presentationml/2006/ole">
            <p:oleObj spid="_x0000_s5179" name="Presentation" showAsIcon="1" r:id="rId8" imgW="914400" imgH="771480" progId="PowerPoint.Show.12">
              <p:embed/>
            </p:oleObj>
          </a:graphicData>
        </a:graphic>
      </p:graphicFrame>
      <p:graphicFrame>
        <p:nvGraphicFramePr>
          <p:cNvPr id="19" name="Object 18">
            <a:hlinkClick r:id="" action="ppaction://ole?verb=0"/>
          </p:cNvPr>
          <p:cNvGraphicFramePr>
            <a:graphicFrameLocks noChangeAspect="1"/>
          </p:cNvGraphicFramePr>
          <p:nvPr/>
        </p:nvGraphicFramePr>
        <p:xfrm>
          <a:off x="3695700" y="5053013"/>
          <a:ext cx="914400" cy="771525"/>
        </p:xfrm>
        <a:graphic>
          <a:graphicData uri="http://schemas.openxmlformats.org/presentationml/2006/ole">
            <p:oleObj spid="_x0000_s5180" name="Presentation" showAsIcon="1" r:id="rId9" imgW="914400" imgH="771480" progId="PowerPoint.Show.12">
              <p:embed/>
            </p:oleObj>
          </a:graphicData>
        </a:graphic>
      </p:graphicFrame>
      <p:graphicFrame>
        <p:nvGraphicFramePr>
          <p:cNvPr id="12" name="Object 11"/>
          <p:cNvGraphicFramePr>
            <a:graphicFrameLocks noChangeAspect="1"/>
          </p:cNvGraphicFramePr>
          <p:nvPr/>
        </p:nvGraphicFramePr>
        <p:xfrm>
          <a:off x="1390650" y="3700463"/>
          <a:ext cx="914400" cy="771525"/>
        </p:xfrm>
        <a:graphic>
          <a:graphicData uri="http://schemas.openxmlformats.org/presentationml/2006/ole">
            <p:oleObj spid="_x0000_s5181" name="Document" showAsIcon="1" r:id="rId10" imgW="914400" imgH="771480" progId="Word.Document.12">
              <p:embed/>
            </p:oleObj>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50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2281238" y="1385888"/>
            <a:ext cx="4341812" cy="304800"/>
          </a:xfrm>
          <a:prstGeom prst="rect">
            <a:avLst/>
          </a:prstGeom>
          <a:noFill/>
          <a:ln w="9525">
            <a:noFill/>
            <a:miter lim="800000"/>
            <a:headEnd/>
            <a:tailEnd/>
          </a:ln>
          <a:effectLst/>
        </p:spPr>
        <p:txBody>
          <a:bodyPr>
            <a:spAutoFit/>
          </a:bodyPr>
          <a:lstStyle/>
          <a:p>
            <a:pPr>
              <a:spcBef>
                <a:spcPct val="50000"/>
              </a:spcBef>
            </a:pPr>
            <a:r>
              <a:rPr lang="en-US" sz="1400" baseline="0">
                <a:solidFill>
                  <a:srgbClr val="000066"/>
                </a:solidFill>
              </a:rPr>
              <a:t>Assessment and Standards</a:t>
            </a:r>
            <a:endParaRPr lang="en-US" sz="1100" b="0" baseline="0">
              <a:solidFill>
                <a:srgbClr val="000066"/>
              </a:solidFill>
            </a:endParaRPr>
          </a:p>
        </p:txBody>
      </p:sp>
      <p:graphicFrame>
        <p:nvGraphicFramePr>
          <p:cNvPr id="6153" name="Object 9">
            <a:hlinkClick r:id="" action="ppaction://ole?verb=1"/>
          </p:cNvPr>
          <p:cNvGraphicFramePr>
            <a:graphicFrameLocks noChangeAspect="1"/>
          </p:cNvGraphicFramePr>
          <p:nvPr/>
        </p:nvGraphicFramePr>
        <p:xfrm>
          <a:off x="2341563" y="5454650"/>
          <a:ext cx="914400" cy="771525"/>
        </p:xfrm>
        <a:graphic>
          <a:graphicData uri="http://schemas.openxmlformats.org/presentationml/2006/ole">
            <p:oleObj spid="_x0000_s6153" name="Document" showAsIcon="1" r:id="rId4" imgW="914400" imgH="771480" progId="Word.Document.12">
              <p:embed/>
            </p:oleObj>
          </a:graphicData>
        </a:graphic>
      </p:graphicFrame>
      <p:graphicFrame>
        <p:nvGraphicFramePr>
          <p:cNvPr id="6156" name="Object 12">
            <a:hlinkClick r:id="" action="ppaction://ole?verb=1"/>
          </p:cNvPr>
          <p:cNvGraphicFramePr>
            <a:graphicFrameLocks noChangeAspect="1"/>
          </p:cNvGraphicFramePr>
          <p:nvPr/>
        </p:nvGraphicFramePr>
        <p:xfrm>
          <a:off x="3389313" y="5454650"/>
          <a:ext cx="914400" cy="771525"/>
        </p:xfrm>
        <a:graphic>
          <a:graphicData uri="http://schemas.openxmlformats.org/presentationml/2006/ole">
            <p:oleObj spid="_x0000_s6156" name="Document" showAsIcon="1" r:id="rId5" imgW="914400" imgH="771480" progId="Word.Document.12">
              <p:embed/>
            </p:oleObj>
          </a:graphicData>
        </a:graphic>
      </p:graphicFrame>
      <p:sp>
        <p:nvSpPr>
          <p:cNvPr id="6159" name="Text Box 15"/>
          <p:cNvSpPr txBox="1">
            <a:spLocks noChangeArrowheads="1"/>
          </p:cNvSpPr>
          <p:nvPr/>
        </p:nvSpPr>
        <p:spPr bwMode="auto">
          <a:xfrm>
            <a:off x="2282825" y="1773238"/>
            <a:ext cx="4651375" cy="2065337"/>
          </a:xfrm>
          <a:prstGeom prst="rect">
            <a:avLst/>
          </a:prstGeom>
          <a:noFill/>
          <a:ln w="9525">
            <a:noFill/>
            <a:miter lim="800000"/>
            <a:headEnd/>
            <a:tailEnd/>
          </a:ln>
          <a:effectLst/>
        </p:spPr>
        <p:txBody>
          <a:bodyPr>
            <a:spAutoFit/>
          </a:bodyPr>
          <a:lstStyle/>
          <a:p>
            <a:pPr>
              <a:spcBef>
                <a:spcPct val="50000"/>
              </a:spcBef>
            </a:pPr>
            <a:r>
              <a:rPr lang="en-US" sz="1100" b="0" baseline="0">
                <a:solidFill>
                  <a:srgbClr val="000066"/>
                </a:solidFill>
              </a:rPr>
              <a:t>Click the documents below to see the assessment rubrics and standards cover in this learning project:</a:t>
            </a:r>
          </a:p>
          <a:p>
            <a:pPr>
              <a:spcBef>
                <a:spcPct val="50000"/>
              </a:spcBef>
            </a:pPr>
            <a:r>
              <a:rPr lang="en-US" sz="1100" baseline="0">
                <a:solidFill>
                  <a:srgbClr val="000066"/>
                </a:solidFill>
              </a:rPr>
              <a:t>Assessment Rubrics: </a:t>
            </a:r>
            <a:r>
              <a:rPr lang="en-US" sz="1100" b="0" baseline="0">
                <a:solidFill>
                  <a:srgbClr val="000066"/>
                </a:solidFill>
              </a:rPr>
              <a:t>Examples of assessment rubrics provided to students showing how the project was assessed.</a:t>
            </a:r>
          </a:p>
          <a:p>
            <a:pPr>
              <a:spcBef>
                <a:spcPct val="50000"/>
              </a:spcBef>
            </a:pPr>
            <a:r>
              <a:rPr lang="en-US" sz="1100" baseline="0">
                <a:solidFill>
                  <a:srgbClr val="000066"/>
                </a:solidFill>
              </a:rPr>
              <a:t>Mapping the Standards: </a:t>
            </a:r>
            <a:r>
              <a:rPr lang="en-US" sz="1100" b="0" baseline="0">
                <a:solidFill>
                  <a:srgbClr val="000066"/>
                </a:solidFill>
              </a:rPr>
              <a:t>Mapping this project’s learning objectives against curriculum standards.</a:t>
            </a:r>
          </a:p>
          <a:p>
            <a:pPr>
              <a:spcBef>
                <a:spcPct val="50000"/>
              </a:spcBef>
            </a:pPr>
            <a:r>
              <a:rPr lang="en-US" sz="1100" baseline="0">
                <a:solidFill>
                  <a:srgbClr val="000066"/>
                </a:solidFill>
              </a:rPr>
              <a:t>National Educational Technology Standards for Students (NETS):</a:t>
            </a:r>
            <a:r>
              <a:rPr lang="en-US" sz="1100" b="0" baseline="0">
                <a:solidFill>
                  <a:srgbClr val="000066"/>
                </a:solidFill>
              </a:rPr>
              <a:t> Performance indicators for technology-literate students.</a:t>
            </a:r>
          </a:p>
          <a:p>
            <a:pPr>
              <a:spcBef>
                <a:spcPct val="50000"/>
              </a:spcBef>
            </a:pPr>
            <a:endParaRPr lang="en-US" sz="1100" b="0" baseline="0">
              <a:solidFill>
                <a:srgbClr val="000066"/>
              </a:solidFill>
            </a:endParaRPr>
          </a:p>
          <a:p>
            <a:endParaRPr lang="nb-NO"/>
          </a:p>
        </p:txBody>
      </p:sp>
      <p:sp>
        <p:nvSpPr>
          <p:cNvPr id="6161" name="Text Box 17"/>
          <p:cNvSpPr txBox="1">
            <a:spLocks noChangeArrowheads="1"/>
          </p:cNvSpPr>
          <p:nvPr/>
        </p:nvSpPr>
        <p:spPr bwMode="auto">
          <a:xfrm>
            <a:off x="661988" y="5514975"/>
            <a:ext cx="1600200" cy="260350"/>
          </a:xfrm>
          <a:prstGeom prst="rect">
            <a:avLst/>
          </a:prstGeom>
          <a:noFill/>
          <a:ln w="9525">
            <a:noFill/>
            <a:miter lim="800000"/>
            <a:headEnd/>
            <a:tailEnd/>
          </a:ln>
          <a:effectLst/>
        </p:spPr>
        <p:txBody>
          <a:bodyPr>
            <a:spAutoFit/>
          </a:bodyPr>
          <a:lstStyle/>
          <a:p>
            <a:pPr algn="r">
              <a:spcBef>
                <a:spcPct val="50000"/>
              </a:spcBef>
            </a:pPr>
            <a:r>
              <a:rPr lang="en-US" sz="1100" baseline="0">
                <a:solidFill>
                  <a:srgbClr val="000066"/>
                </a:solidFill>
              </a:rPr>
              <a:t>Documents</a:t>
            </a:r>
          </a:p>
        </p:txBody>
      </p:sp>
      <p:sp>
        <p:nvSpPr>
          <p:cNvPr id="6162" name="Line 18"/>
          <p:cNvSpPr>
            <a:spLocks noChangeShapeType="1"/>
          </p:cNvSpPr>
          <p:nvPr/>
        </p:nvSpPr>
        <p:spPr bwMode="auto">
          <a:xfrm flipH="1">
            <a:off x="2227263" y="1689100"/>
            <a:ext cx="0" cy="4332288"/>
          </a:xfrm>
          <a:prstGeom prst="line">
            <a:avLst/>
          </a:prstGeom>
          <a:noFill/>
          <a:ln w="9525">
            <a:solidFill>
              <a:schemeClr val="bg2"/>
            </a:solidFill>
            <a:round/>
            <a:headEnd/>
            <a:tailEnd/>
          </a:ln>
          <a:effectLst/>
        </p:spPr>
        <p:txBody>
          <a:bodyPr/>
          <a:lstStyle/>
          <a:p>
            <a:endParaRPr lang="en-GB"/>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a:hlinkClick r:id="rId3" action="ppaction://hlinksldjump"/>
          </p:cNvPr>
          <p:cNvSpPr>
            <a:spLocks noChangeArrowheads="1"/>
          </p:cNvSpPr>
          <p:nvPr/>
        </p:nvSpPr>
        <p:spPr bwMode="auto">
          <a:xfrm>
            <a:off x="2162175" y="6451600"/>
            <a:ext cx="855663" cy="317500"/>
          </a:xfrm>
          <a:prstGeom prst="rect">
            <a:avLst/>
          </a:prstGeom>
          <a:noFill/>
          <a:ln w="9525">
            <a:noFill/>
            <a:miter lim="800000"/>
            <a:headEnd/>
            <a:tailEnd/>
          </a:ln>
          <a:effectLst/>
        </p:spPr>
        <p:txBody>
          <a:bodyPr wrap="none" anchor="ctr"/>
          <a:lstStyle/>
          <a:p>
            <a:pPr algn="ctr"/>
            <a:endParaRPr lang="nb-NO" sz="1800" b="0" baseline="0"/>
          </a:p>
        </p:txBody>
      </p:sp>
      <p:sp>
        <p:nvSpPr>
          <p:cNvPr id="11274" name="Rectangle 10"/>
          <p:cNvSpPr>
            <a:spLocks noChangeArrowheads="1"/>
          </p:cNvSpPr>
          <p:nvPr/>
        </p:nvSpPr>
        <p:spPr bwMode="auto">
          <a:xfrm>
            <a:off x="2266950" y="1379538"/>
            <a:ext cx="3824288" cy="304800"/>
          </a:xfrm>
          <a:prstGeom prst="rect">
            <a:avLst/>
          </a:prstGeom>
          <a:noFill/>
          <a:ln w="9525">
            <a:noFill/>
            <a:miter lim="800000"/>
            <a:headEnd/>
            <a:tailEnd/>
          </a:ln>
          <a:effectLst/>
        </p:spPr>
        <p:txBody>
          <a:bodyPr>
            <a:spAutoFit/>
          </a:bodyPr>
          <a:lstStyle/>
          <a:p>
            <a:pPr>
              <a:spcBef>
                <a:spcPct val="50000"/>
              </a:spcBef>
            </a:pPr>
            <a:r>
              <a:rPr lang="en-US" sz="1400" baseline="0">
                <a:solidFill>
                  <a:srgbClr val="000066"/>
                </a:solidFill>
              </a:rPr>
              <a:t>Teacher and School Information</a:t>
            </a:r>
          </a:p>
        </p:txBody>
      </p:sp>
      <p:sp>
        <p:nvSpPr>
          <p:cNvPr id="11284" name="Text Box 20"/>
          <p:cNvSpPr txBox="1">
            <a:spLocks noChangeArrowheads="1"/>
          </p:cNvSpPr>
          <p:nvPr/>
        </p:nvSpPr>
        <p:spPr bwMode="auto">
          <a:xfrm>
            <a:off x="923925" y="3560763"/>
            <a:ext cx="6024563" cy="3600986"/>
          </a:xfrm>
          <a:prstGeom prst="rect">
            <a:avLst/>
          </a:prstGeom>
          <a:noFill/>
          <a:ln w="9525">
            <a:noFill/>
            <a:miter lim="800000"/>
            <a:headEnd/>
            <a:tailEnd/>
          </a:ln>
          <a:effectLst/>
        </p:spPr>
        <p:txBody>
          <a:bodyPr wrap="square">
            <a:spAutoFit/>
          </a:bodyPr>
          <a:lstStyle/>
          <a:p>
            <a:pPr>
              <a:spcBef>
                <a:spcPct val="50000"/>
              </a:spcBef>
            </a:pPr>
            <a:r>
              <a:rPr lang="nb-NO" baseline="0" dirty="0" smtClean="0">
                <a:solidFill>
                  <a:srgbClr val="000066"/>
                </a:solidFill>
              </a:rPr>
              <a:t>Croesyceiliog School, Woodland Rd, Croesyceiliog School, Cwmbran, NP44 2YB</a:t>
            </a:r>
          </a:p>
          <a:p>
            <a:pPr>
              <a:spcBef>
                <a:spcPct val="50000"/>
              </a:spcBef>
            </a:pPr>
            <a:r>
              <a:rPr lang="nb-NO" baseline="0" dirty="0" smtClean="0">
                <a:solidFill>
                  <a:srgbClr val="000066"/>
                </a:solidFill>
              </a:rPr>
              <a:t>Telephone: 00441633645900</a:t>
            </a:r>
          </a:p>
          <a:p>
            <a:pPr>
              <a:spcBef>
                <a:spcPct val="50000"/>
              </a:spcBef>
            </a:pPr>
            <a:r>
              <a:rPr lang="nb-NO" baseline="0" dirty="0" smtClean="0">
                <a:solidFill>
                  <a:srgbClr val="000066"/>
                </a:solidFill>
              </a:rPr>
              <a:t>Comprehensive School</a:t>
            </a:r>
          </a:p>
          <a:p>
            <a:pPr>
              <a:spcBef>
                <a:spcPct val="50000"/>
              </a:spcBef>
            </a:pPr>
            <a:r>
              <a:rPr lang="nb-NO" baseline="0" dirty="0" smtClean="0">
                <a:solidFill>
                  <a:srgbClr val="000066"/>
                </a:solidFill>
              </a:rPr>
              <a:t>No. of pupils: 1600</a:t>
            </a:r>
          </a:p>
          <a:p>
            <a:pPr>
              <a:spcBef>
                <a:spcPct val="50000"/>
              </a:spcBef>
            </a:pPr>
            <a:r>
              <a:rPr lang="nb-NO" baseline="0" dirty="0" smtClean="0">
                <a:solidFill>
                  <a:srgbClr val="000066"/>
                </a:solidFill>
              </a:rPr>
              <a:t>Age: 11 – 18</a:t>
            </a:r>
          </a:p>
          <a:p>
            <a:pPr>
              <a:spcBef>
                <a:spcPct val="50000"/>
              </a:spcBef>
            </a:pPr>
            <a:endParaRPr lang="nb-NO" baseline="0" dirty="0" smtClean="0">
              <a:solidFill>
                <a:srgbClr val="000066"/>
              </a:solidFill>
            </a:endParaRPr>
          </a:p>
          <a:p>
            <a:pPr>
              <a:spcBef>
                <a:spcPct val="50000"/>
              </a:spcBef>
            </a:pPr>
            <a:r>
              <a:rPr lang="nb-NO" b="0" i="1" baseline="0" dirty="0" smtClean="0">
                <a:solidFill>
                  <a:srgbClr val="000066"/>
                </a:solidFill>
              </a:rPr>
              <a:t>Mr Alessio Bernardelli (Deputy Team Leader of Science)</a:t>
            </a:r>
          </a:p>
          <a:p>
            <a:pPr>
              <a:spcBef>
                <a:spcPct val="50000"/>
              </a:spcBef>
            </a:pPr>
            <a:r>
              <a:rPr lang="nb-NO" b="0" i="1" baseline="0" dirty="0" smtClean="0">
                <a:solidFill>
                  <a:srgbClr val="000066"/>
                </a:solidFill>
              </a:rPr>
              <a:t>Int. Tel. No.: +44 (0)1633 645939</a:t>
            </a:r>
          </a:p>
          <a:p>
            <a:pPr>
              <a:spcBef>
                <a:spcPct val="50000"/>
              </a:spcBef>
            </a:pPr>
            <a:r>
              <a:rPr lang="nb-NO" b="0" i="1" baseline="0" dirty="0" smtClean="0">
                <a:solidFill>
                  <a:srgbClr val="000066"/>
                </a:solidFill>
              </a:rPr>
              <a:t>E-mail: </a:t>
            </a:r>
            <a:r>
              <a:rPr lang="nb-NO" b="0" i="1" baseline="0" dirty="0" smtClean="0">
                <a:solidFill>
                  <a:srgbClr val="000066"/>
                </a:solidFill>
                <a:hlinkClick r:id="rId4"/>
              </a:rPr>
              <a:t>aso.ber@ntlworld.com</a:t>
            </a:r>
            <a:endParaRPr lang="nb-NO" b="0" i="1" baseline="0" dirty="0" smtClean="0">
              <a:solidFill>
                <a:srgbClr val="000066"/>
              </a:solidFill>
            </a:endParaRPr>
          </a:p>
          <a:p>
            <a:pPr>
              <a:spcBef>
                <a:spcPct val="50000"/>
              </a:spcBef>
            </a:pPr>
            <a:r>
              <a:rPr lang="nb-NO" b="0" i="1" baseline="0" dirty="0" smtClean="0">
                <a:solidFill>
                  <a:srgbClr val="000066"/>
                </a:solidFill>
              </a:rPr>
              <a:t>URL: </a:t>
            </a:r>
            <a:r>
              <a:rPr lang="nb-NO" b="0" i="1" baseline="0" dirty="0" smtClean="0">
                <a:solidFill>
                  <a:srgbClr val="000066"/>
                </a:solidFill>
                <a:hlinkClick r:id="rId5"/>
              </a:rPr>
              <a:t>http://www.physica-emc2.com</a:t>
            </a:r>
            <a:r>
              <a:rPr lang="nb-NO" b="0" i="1" baseline="0" dirty="0" smtClean="0">
                <a:solidFill>
                  <a:srgbClr val="000066"/>
                </a:solidFill>
              </a:rPr>
              <a:t> </a:t>
            </a:r>
            <a:endParaRPr lang="nb-NO" b="0" i="1" baseline="0" dirty="0">
              <a:solidFill>
                <a:srgbClr val="000066"/>
              </a:solidFill>
            </a:endParaRPr>
          </a:p>
          <a:p>
            <a:pPr>
              <a:spcBef>
                <a:spcPct val="50000"/>
              </a:spcBef>
            </a:pPr>
            <a:endParaRPr lang="nb-NO" b="0" i="1" baseline="0" dirty="0">
              <a:solidFill>
                <a:srgbClr val="000066"/>
              </a:solidFill>
            </a:endParaRPr>
          </a:p>
          <a:p>
            <a:pPr>
              <a:spcBef>
                <a:spcPct val="50000"/>
              </a:spcBef>
            </a:pPr>
            <a:endParaRPr lang="nb-NO" b="0" i="1" baseline="0" dirty="0">
              <a:solidFill>
                <a:srgbClr val="000066"/>
              </a:solidFill>
            </a:endParaRPr>
          </a:p>
          <a:p>
            <a:pPr>
              <a:spcBef>
                <a:spcPct val="50000"/>
              </a:spcBef>
            </a:pPr>
            <a:endParaRPr lang="nb-NO" b="0" i="1" baseline="0" dirty="0">
              <a:solidFill>
                <a:srgbClr val="000066"/>
              </a:solidFill>
            </a:endParaRPr>
          </a:p>
        </p:txBody>
      </p:sp>
      <p:sp>
        <p:nvSpPr>
          <p:cNvPr id="11287" name="Text Box 23"/>
          <p:cNvSpPr txBox="1">
            <a:spLocks noChangeArrowheads="1"/>
          </p:cNvSpPr>
          <p:nvPr/>
        </p:nvSpPr>
        <p:spPr bwMode="auto">
          <a:xfrm>
            <a:off x="4295775" y="2927351"/>
            <a:ext cx="1944688" cy="584775"/>
          </a:xfrm>
          <a:prstGeom prst="rect">
            <a:avLst/>
          </a:prstGeom>
          <a:noFill/>
          <a:ln w="9525">
            <a:noFill/>
            <a:miter lim="800000"/>
            <a:headEnd/>
            <a:tailEnd/>
          </a:ln>
          <a:effectLst/>
        </p:spPr>
        <p:txBody>
          <a:bodyPr>
            <a:spAutoFit/>
          </a:bodyPr>
          <a:lstStyle/>
          <a:p>
            <a:pPr algn="ctr"/>
            <a:r>
              <a:rPr lang="nb-NO" sz="1600" b="0" baseline="0" dirty="0" smtClean="0"/>
              <a:t>Croesyceiliog School</a:t>
            </a:r>
            <a:endParaRPr lang="nb-NO" sz="1600" b="0" baseline="0" dirty="0"/>
          </a:p>
        </p:txBody>
      </p:sp>
      <p:pic>
        <p:nvPicPr>
          <p:cNvPr id="13314" name="Picture 2" descr="http://www.croesy.com/school.JPG"/>
          <p:cNvPicPr>
            <a:picLocks noChangeAspect="1" noChangeArrowheads="1"/>
          </p:cNvPicPr>
          <p:nvPr/>
        </p:nvPicPr>
        <p:blipFill>
          <a:blip r:embed="rId6"/>
          <a:srcRect/>
          <a:stretch>
            <a:fillRect/>
          </a:stretch>
        </p:blipFill>
        <p:spPr bwMode="auto">
          <a:xfrm>
            <a:off x="1651000" y="1785937"/>
            <a:ext cx="2206625" cy="16416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http://www.croesy.com/CroesyLogo.gif"/>
          <p:cNvPicPr/>
          <p:nvPr/>
        </p:nvPicPr>
        <p:blipFill>
          <a:blip r:embed="rId7"/>
          <a:srcRect/>
          <a:stretch>
            <a:fillRect/>
          </a:stretch>
        </p:blipFill>
        <p:spPr bwMode="auto">
          <a:xfrm>
            <a:off x="4672219" y="1828800"/>
            <a:ext cx="1233281" cy="1118897"/>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VCT_blue">
  <a:themeElements>
    <a:clrScheme name="Template_blu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fontScheme name="Template_blu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25000" smtClean="0">
            <a:ln>
              <a:noFill/>
            </a:ln>
            <a:solidFill>
              <a:schemeClr val="tx1"/>
            </a:solidFill>
            <a:effectLst/>
            <a:latin typeface="Arial" charset="0"/>
          </a:defRPr>
        </a:defPPr>
      </a:lstStyle>
    </a:lnDef>
  </a:objectDefaults>
  <a:extraClrSchemeLst>
    <a:extraClrScheme>
      <a:clrScheme name="Template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mplate_blu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99CC00"/>
        </a:folHlink>
      </a:clrScheme>
      <a:clrMap bg1="lt1" tx1="dk1" bg2="lt2" tx2="dk2" accent1="accent1" accent2="accent2" accent3="accent3" accent4="accent4" accent5="accent5" accent6="accent6" hlink="hlink" folHlink="folHlink"/>
    </a:extraClrScheme>
    <a:extraClrScheme>
      <a:clrScheme name="Template_blu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46EF108E7F6B48B6B1513DD424A508" ma:contentTypeVersion="0" ma:contentTypeDescription="Create a new document." ma:contentTypeScope="" ma:versionID="d631c5713c459608380821a0f0174ac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E67145-0B45-4B99-91CF-AD03005CFCFF}"/>
</file>

<file path=customXml/itemProps2.xml><?xml version="1.0" encoding="utf-8"?>
<ds:datastoreItem xmlns:ds="http://schemas.openxmlformats.org/officeDocument/2006/customXml" ds:itemID="{D66BA344-43AA-48F9-9B0F-4A79F1031A6F}"/>
</file>

<file path=customXml/itemProps3.xml><?xml version="1.0" encoding="utf-8"?>
<ds:datastoreItem xmlns:ds="http://schemas.openxmlformats.org/officeDocument/2006/customXml" ds:itemID="{DC6E0F20-68B0-4CEB-B066-68702FDB1217}"/>
</file>

<file path=docProps/app.xml><?xml version="1.0" encoding="utf-8"?>
<Properties xmlns="http://schemas.openxmlformats.org/officeDocument/2006/extended-properties" xmlns:vt="http://schemas.openxmlformats.org/officeDocument/2006/docPropsVTypes">
  <Template>VCT_blue</Template>
  <TotalTime>0</TotalTime>
  <Words>1135</Words>
  <Application/>
  <PresentationFormat>On-screen Show (4:3)</PresentationFormat>
  <Paragraphs>90</Paragraphs>
  <Slides>5</Slides>
  <Notes>5</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vt:i4>
      </vt:variant>
    </vt:vector>
  </HeadingPairs>
  <TitlesOfParts>
    <vt:vector size="9" baseType="lpstr">
      <vt:lpstr>VCT_blue</vt:lpstr>
      <vt:lpstr>Document</vt:lpstr>
      <vt:lpstr>Presentation</vt:lpstr>
      <vt:lpstr>Microsoft Office Word Document</vt:lpstr>
      <vt:lpstr>Slide 1</vt:lpstr>
      <vt:lpstr>Slide 2</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2007-09-25T18:04:53Z</dcterms:created>
  <dcterms:modified xsi:type="dcterms:W3CDTF">2007-09-28T15:52:51Z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0x0101007B46EF108E7F6B48B6B1513DD424A508</vt:lpwstr>
  </property>
</Properties>
</file>