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customXml/itemProps1.xml" ContentType="application/vnd.openxmlformats-officedocument.customXmlProperti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wmf" ContentType="image/x-wmf"/>
  <Default Extension="xls" ContentType="application/vnd.ms-exce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tableStyles.xml" ContentType="application/vnd.openxmlformats-officedocument.presentationml.tableStyles+xml"/>
  <Override PartName="/docProps/custom.xml" ContentType="application/vnd.openxmlformats-officedocument.custom-properties+xml"/>
  <Override PartName="/ppt/commentAuthors.xml" ContentType="application/vnd.openxmlformats-officedocument.presentationml.commentAuthors+xml"/>
  <Default Extension="vml" ContentType="application/vnd.openxmlformats-officedocument.vmlDrawing"/>
  <Default Extension="doc" ContentType="application/msword"/>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8"/>
  </p:notesMasterIdLst>
  <p:sldIdLst>
    <p:sldId id="256" r:id="rId2"/>
    <p:sldId id="257" r:id="rId3"/>
    <p:sldId id="259" r:id="rId4"/>
    <p:sldId id="265" r:id="rId5"/>
    <p:sldId id="260" r:id="rId6"/>
    <p:sldId id="264" r:id="rId7"/>
  </p:sldIdLst>
  <p:sldSz cx="9144000" cy="6858000" type="screen4x3"/>
  <p:notesSz cx="6858000" cy="9144000"/>
  <p:defaultTextStyle>
    <a:defPPr>
      <a:defRPr lang="en-US"/>
    </a:defPPr>
    <a:lvl1pPr algn="l" rtl="0" fontAlgn="base">
      <a:spcBef>
        <a:spcPct val="0"/>
      </a:spcBef>
      <a:spcAft>
        <a:spcPct val="0"/>
      </a:spcAft>
      <a:defRPr sz="1200" b="1" kern="1200" baseline="-25000">
        <a:solidFill>
          <a:schemeClr val="tx1"/>
        </a:solidFill>
        <a:latin typeface="Arial" charset="0"/>
        <a:ea typeface="+mn-ea"/>
        <a:cs typeface="+mn-cs"/>
      </a:defRPr>
    </a:lvl1pPr>
    <a:lvl2pPr marL="457200" algn="l" rtl="0" fontAlgn="base">
      <a:spcBef>
        <a:spcPct val="0"/>
      </a:spcBef>
      <a:spcAft>
        <a:spcPct val="0"/>
      </a:spcAft>
      <a:defRPr sz="1200" b="1" kern="1200" baseline="-25000">
        <a:solidFill>
          <a:schemeClr val="tx1"/>
        </a:solidFill>
        <a:latin typeface="Arial" charset="0"/>
        <a:ea typeface="+mn-ea"/>
        <a:cs typeface="+mn-cs"/>
      </a:defRPr>
    </a:lvl2pPr>
    <a:lvl3pPr marL="914400" algn="l" rtl="0" fontAlgn="base">
      <a:spcBef>
        <a:spcPct val="0"/>
      </a:spcBef>
      <a:spcAft>
        <a:spcPct val="0"/>
      </a:spcAft>
      <a:defRPr sz="1200" b="1" kern="1200" baseline="-25000">
        <a:solidFill>
          <a:schemeClr val="tx1"/>
        </a:solidFill>
        <a:latin typeface="Arial" charset="0"/>
        <a:ea typeface="+mn-ea"/>
        <a:cs typeface="+mn-cs"/>
      </a:defRPr>
    </a:lvl3pPr>
    <a:lvl4pPr marL="1371600" algn="l" rtl="0" fontAlgn="base">
      <a:spcBef>
        <a:spcPct val="0"/>
      </a:spcBef>
      <a:spcAft>
        <a:spcPct val="0"/>
      </a:spcAft>
      <a:defRPr sz="1200" b="1" kern="1200" baseline="-25000">
        <a:solidFill>
          <a:schemeClr val="tx1"/>
        </a:solidFill>
        <a:latin typeface="Arial" charset="0"/>
        <a:ea typeface="+mn-ea"/>
        <a:cs typeface="+mn-cs"/>
      </a:defRPr>
    </a:lvl4pPr>
    <a:lvl5pPr marL="1828800" algn="l" rtl="0" fontAlgn="base">
      <a:spcBef>
        <a:spcPct val="0"/>
      </a:spcBef>
      <a:spcAft>
        <a:spcPct val="0"/>
      </a:spcAft>
      <a:defRPr sz="1200" b="1" kern="1200" baseline="-25000">
        <a:solidFill>
          <a:schemeClr val="tx1"/>
        </a:solidFill>
        <a:latin typeface="Arial" charset="0"/>
        <a:ea typeface="+mn-ea"/>
        <a:cs typeface="+mn-cs"/>
      </a:defRPr>
    </a:lvl5pPr>
    <a:lvl6pPr marL="2286000" algn="l" defTabSz="914400" rtl="0" eaLnBrk="1" latinLnBrk="0" hangingPunct="1">
      <a:defRPr sz="1200" b="1" kern="1200" baseline="-25000">
        <a:solidFill>
          <a:schemeClr val="tx1"/>
        </a:solidFill>
        <a:latin typeface="Arial" charset="0"/>
        <a:ea typeface="+mn-ea"/>
        <a:cs typeface="+mn-cs"/>
      </a:defRPr>
    </a:lvl6pPr>
    <a:lvl7pPr marL="2743200" algn="l" defTabSz="914400" rtl="0" eaLnBrk="1" latinLnBrk="0" hangingPunct="1">
      <a:defRPr sz="1200" b="1" kern="1200" baseline="-25000">
        <a:solidFill>
          <a:schemeClr val="tx1"/>
        </a:solidFill>
        <a:latin typeface="Arial" charset="0"/>
        <a:ea typeface="+mn-ea"/>
        <a:cs typeface="+mn-cs"/>
      </a:defRPr>
    </a:lvl7pPr>
    <a:lvl8pPr marL="3200400" algn="l" defTabSz="914400" rtl="0" eaLnBrk="1" latinLnBrk="0" hangingPunct="1">
      <a:defRPr sz="1200" b="1" kern="1200" baseline="-25000">
        <a:solidFill>
          <a:schemeClr val="tx1"/>
        </a:solidFill>
        <a:latin typeface="Arial" charset="0"/>
        <a:ea typeface="+mn-ea"/>
        <a:cs typeface="+mn-cs"/>
      </a:defRPr>
    </a:lvl8pPr>
    <a:lvl9pPr marL="3657600" algn="l" defTabSz="914400" rtl="0" eaLnBrk="1" latinLnBrk="0" hangingPunct="1">
      <a:defRPr sz="1200" b="1" kern="1200" baseline="-250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webPr encoding="windows-1252"/>
  <p:showPr loop="1" showNarration="1" useTimings="0">
    <p:kiosk/>
    <p:sldAll/>
    <p:penClr>
      <a:schemeClr val="tx1"/>
    </p:penClr>
  </p:showPr>
  <p:clrMru>
    <a:srgbClr val="0067B4"/>
    <a:srgbClr val="000099"/>
    <a:srgbClr val="008DF6"/>
    <a:srgbClr val="CCFFFF"/>
    <a:srgbClr val="CCFFCC"/>
    <a:srgbClr val="99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756" autoAdjust="0"/>
    <p:restoredTop sz="92667" autoAdjust="0"/>
  </p:normalViewPr>
  <p:slideViewPr>
    <p:cSldViewPr snapToGrid="0">
      <p:cViewPr>
        <p:scale>
          <a:sx n="100" d="100"/>
          <a:sy n="100" d="100"/>
        </p:scale>
        <p:origin x="-78" y="132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 Id="rId14" Type="http://schemas.openxmlformats.org/officeDocument/2006/relationships/customXml" Target="../customXml/item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6" Type="http://schemas.openxmlformats.org/officeDocument/2006/relationships/image" Target="../media/image19.wmf"/><Relationship Id="rId5" Type="http://schemas.openxmlformats.org/officeDocument/2006/relationships/image" Target="../media/image18.wmf"/><Relationship Id="rId4"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baseline="0"/>
            </a:lvl1pPr>
          </a:lstStyle>
          <a:p>
            <a:pPr>
              <a:defRPr/>
            </a:pPr>
            <a:endParaRPr lang="en-US"/>
          </a:p>
        </p:txBody>
      </p:sp>
      <p:sp>
        <p:nvSpPr>
          <p:cNvPr id="1331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baseline="0"/>
            </a:lvl1pPr>
          </a:lstStyle>
          <a:p>
            <a:pPr>
              <a:defRPr/>
            </a:pPr>
            <a:endParaRPr lang="en-US"/>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33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331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b="0" baseline="0"/>
            </a:lvl1pPr>
          </a:lstStyle>
          <a:p>
            <a:pPr>
              <a:defRPr/>
            </a:pPr>
            <a:endParaRPr lang="en-US"/>
          </a:p>
        </p:txBody>
      </p:sp>
      <p:sp>
        <p:nvSpPr>
          <p:cNvPr id="1331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b="0" baseline="0"/>
            </a:lvl1pPr>
          </a:lstStyle>
          <a:p>
            <a:pPr>
              <a:defRPr/>
            </a:pPr>
            <a:fld id="{FA1FB33A-51E0-4435-A604-FC2328C793C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p:spPr>
        <p:txBody>
          <a:bodyPr/>
          <a:lstStyle/>
          <a:p>
            <a:fld id="{35080E66-315B-4DED-89BE-FD61E283C9D6}" type="slidenum">
              <a:rPr lang="en-US" smtClean="0"/>
              <a:pPr/>
              <a:t>1</a:t>
            </a:fld>
            <a:endParaRPr lang="en-US" smtClean="0"/>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a:ln/>
        </p:spPr>
        <p:txBody>
          <a:bodyPr/>
          <a:lstStyle/>
          <a:p>
            <a:pPr eaLnBrk="1" hangingPunct="1"/>
            <a:r>
              <a:rPr lang="en-US" sz="1100" dirty="0" smtClean="0">
                <a:solidFill>
                  <a:schemeClr val="tx2"/>
                </a:solidFill>
              </a:rPr>
              <a:t>This Virtual Classroom Tour template has been provided so you can develop your own Virtual Classroom Tours. Use the template to record a </a:t>
            </a:r>
            <a:r>
              <a:rPr lang="en-US" sz="1100" dirty="0" smtClean="0">
                <a:solidFill>
                  <a:srgbClr val="000000"/>
                </a:solidFill>
              </a:rPr>
              <a:t>special learning project that you have found particularly successful in your classroom. Then share the project with other teachers in your school, district or beyond.</a:t>
            </a:r>
            <a:r>
              <a:rPr lang="en-US" sz="1100" dirty="0" smtClean="0">
                <a:solidFill>
                  <a:srgbClr val="FF0000"/>
                </a:solidFill>
              </a:rPr>
              <a:t> </a:t>
            </a:r>
          </a:p>
          <a:p>
            <a:pPr eaLnBrk="1" hangingPunct="1"/>
            <a:endParaRPr lang="en-US" sz="1100" dirty="0" smtClean="0">
              <a:solidFill>
                <a:srgbClr val="FF0000"/>
              </a:solidFill>
            </a:endParaRPr>
          </a:p>
          <a:p>
            <a:pPr eaLnBrk="1" hangingPunct="1"/>
            <a:r>
              <a:rPr lang="en-US" sz="1100" b="1" dirty="0" smtClean="0">
                <a:solidFill>
                  <a:schemeClr val="tx2"/>
                </a:solidFill>
              </a:rPr>
              <a:t>Here’s how:</a:t>
            </a:r>
          </a:p>
          <a:p>
            <a:pPr eaLnBrk="1" hangingPunct="1"/>
            <a:r>
              <a:rPr lang="en-US" sz="1100" dirty="0" smtClean="0">
                <a:solidFill>
                  <a:schemeClr val="tx2"/>
                </a:solidFill>
              </a:rPr>
              <a:t>Follow the prompts on each slide and in the embedded Word documents, in this PowerPoint document, to insert your project information.  </a:t>
            </a:r>
            <a:r>
              <a:rPr lang="en-US" sz="1100" dirty="0" smtClean="0">
                <a:solidFill>
                  <a:srgbClr val="000000"/>
                </a:solidFill>
              </a:rPr>
              <a:t>When you have finished inputting all of the project information that is requested,</a:t>
            </a:r>
            <a:r>
              <a:rPr lang="en-US" sz="1100" dirty="0" smtClean="0">
                <a:solidFill>
                  <a:schemeClr val="tx2"/>
                </a:solidFill>
              </a:rPr>
              <a:t> delete the prompts. Select each one and press the </a:t>
            </a:r>
            <a:r>
              <a:rPr lang="en-US" sz="1100" b="1" dirty="0" smtClean="0">
                <a:solidFill>
                  <a:schemeClr val="tx2"/>
                </a:solidFill>
              </a:rPr>
              <a:t>Delete</a:t>
            </a:r>
            <a:r>
              <a:rPr lang="en-US" sz="1100" dirty="0" smtClean="0">
                <a:solidFill>
                  <a:schemeClr val="tx2"/>
                </a:solidFill>
              </a:rPr>
              <a:t> key. </a:t>
            </a:r>
          </a:p>
          <a:p>
            <a:pPr eaLnBrk="1" hangingPunct="1"/>
            <a:endParaRPr lang="en-US" sz="1100" dirty="0" smtClean="0">
              <a:solidFill>
                <a:schemeClr val="tx2"/>
              </a:solidFill>
            </a:endParaRPr>
          </a:p>
          <a:p>
            <a:pPr eaLnBrk="1" hangingPunct="1"/>
            <a:r>
              <a:rPr lang="en-US" sz="1100" dirty="0" smtClean="0">
                <a:solidFill>
                  <a:schemeClr val="tx2"/>
                </a:solidFill>
              </a:rPr>
              <a:t>Note:  To enter the title of your Virtual Classroom Tour you must select </a:t>
            </a:r>
            <a:r>
              <a:rPr lang="en-US" sz="1100" b="1" dirty="0" smtClean="0">
                <a:solidFill>
                  <a:schemeClr val="tx2"/>
                </a:solidFill>
              </a:rPr>
              <a:t>View</a:t>
            </a:r>
            <a:r>
              <a:rPr lang="en-US" sz="1100" dirty="0" smtClean="0">
                <a:solidFill>
                  <a:schemeClr val="tx2"/>
                </a:solidFill>
              </a:rPr>
              <a:t>, </a:t>
            </a:r>
            <a:r>
              <a:rPr lang="en-US" sz="1100" b="1" dirty="0" smtClean="0">
                <a:solidFill>
                  <a:schemeClr val="tx2"/>
                </a:solidFill>
              </a:rPr>
              <a:t>Slide Master</a:t>
            </a:r>
            <a:r>
              <a:rPr lang="en-US" sz="1100" dirty="0" smtClean="0">
                <a:solidFill>
                  <a:schemeClr val="tx2"/>
                </a:solidFill>
              </a:rPr>
              <a:t>, and enter it on the slide master.  You might also wish to insert a picture illustrating the subject of your Classroom Learning Resource. Then click </a:t>
            </a:r>
            <a:r>
              <a:rPr lang="en-US" sz="1100" b="1" dirty="0" smtClean="0">
                <a:solidFill>
                  <a:schemeClr val="tx2"/>
                </a:solidFill>
              </a:rPr>
              <a:t>Close Master View</a:t>
            </a:r>
            <a:r>
              <a:rPr lang="en-US" sz="1100" dirty="0" smtClean="0">
                <a:solidFill>
                  <a:schemeClr val="tx2"/>
                </a:solidFill>
              </a:rPr>
              <a:t>.  This will cause the title and picture to appear on each of the slides.</a:t>
            </a:r>
          </a:p>
          <a:p>
            <a:pPr eaLnBrk="1" hangingPunct="1"/>
            <a:endParaRPr lang="en-US" sz="1100" dirty="0" smtClean="0">
              <a:solidFill>
                <a:schemeClr val="tx2"/>
              </a:solidFill>
            </a:endParaRPr>
          </a:p>
          <a:p>
            <a:pPr eaLnBrk="1" hangingPunct="1"/>
            <a:r>
              <a:rPr lang="en-US" sz="1100" dirty="0" smtClean="0">
                <a:solidFill>
                  <a:schemeClr val="tx2"/>
                </a:solidFill>
              </a:rPr>
              <a:t>From the </a:t>
            </a:r>
            <a:r>
              <a:rPr lang="en-US" sz="1100" b="1" dirty="0" smtClean="0">
                <a:solidFill>
                  <a:schemeClr val="tx2"/>
                </a:solidFill>
              </a:rPr>
              <a:t>Office Button</a:t>
            </a:r>
            <a:r>
              <a:rPr lang="en-US" sz="1100" dirty="0" smtClean="0">
                <a:solidFill>
                  <a:schemeClr val="tx2"/>
                </a:solidFill>
              </a:rPr>
              <a:t> menu choose </a:t>
            </a:r>
            <a:r>
              <a:rPr lang="en-US" sz="1100" b="1" dirty="0" smtClean="0">
                <a:solidFill>
                  <a:schemeClr val="tx2"/>
                </a:solidFill>
              </a:rPr>
              <a:t>Save As</a:t>
            </a:r>
            <a:r>
              <a:rPr lang="en-US" sz="1100" dirty="0" smtClean="0">
                <a:solidFill>
                  <a:schemeClr val="tx2"/>
                </a:solidFill>
              </a:rPr>
              <a:t>… and save the document as a PowerPoint Presentation . You can then distribute the Virtual Classroom Tour.</a:t>
            </a:r>
          </a:p>
          <a:p>
            <a:pPr eaLnBrk="1" hangingPunct="1"/>
            <a:endParaRPr lang="en-US" sz="1100" dirty="0" smtClean="0">
              <a:solidFill>
                <a:schemeClr val="tx2"/>
              </a:solidFill>
            </a:endParaRPr>
          </a:p>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7"/>
          <p:cNvSpPr>
            <a:spLocks noGrp="1" noChangeArrowheads="1"/>
          </p:cNvSpPr>
          <p:nvPr>
            <p:ph type="sldNum" sz="quarter" idx="5"/>
          </p:nvPr>
        </p:nvSpPr>
        <p:spPr>
          <a:noFill/>
        </p:spPr>
        <p:txBody>
          <a:bodyPr/>
          <a:lstStyle/>
          <a:p>
            <a:fld id="{1252257A-9430-451D-902D-24E23E42E82F}" type="slidenum">
              <a:rPr lang="en-US" smtClean="0"/>
              <a:pPr/>
              <a:t>2</a:t>
            </a:fld>
            <a:endParaRPr lang="en-US" smtClean="0"/>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p:spPr>
        <p:txBody>
          <a:bodyPr/>
          <a:lstStyle/>
          <a:p>
            <a:pPr eaLnBrk="1" hangingPunct="1"/>
            <a:r>
              <a:rPr lang="en-US" sz="1100" dirty="0" smtClean="0">
                <a:solidFill>
                  <a:srgbClr val="000000"/>
                </a:solidFill>
              </a:rPr>
              <a:t>Open the Word documents at the bottom of each slide by double clicking the icons. Follow the prompts [in the yellow boxes] for inserting information about your learning project.</a:t>
            </a:r>
            <a:r>
              <a:rPr lang="en-US" sz="1100" dirty="0" smtClean="0">
                <a:solidFill>
                  <a:srgbClr val="FF0000"/>
                </a:solidFill>
              </a:rPr>
              <a:t> </a:t>
            </a:r>
          </a:p>
          <a:p>
            <a:pPr eaLnBrk="1" hangingPunct="1"/>
            <a:endParaRPr lang="en-US" sz="1100" dirty="0" smtClean="0">
              <a:solidFill>
                <a:srgbClr val="FF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7"/>
          <p:cNvSpPr>
            <a:spLocks noGrp="1" noChangeArrowheads="1"/>
          </p:cNvSpPr>
          <p:nvPr>
            <p:ph type="sldNum" sz="quarter" idx="5"/>
          </p:nvPr>
        </p:nvSpPr>
        <p:spPr>
          <a:noFill/>
        </p:spPr>
        <p:txBody>
          <a:bodyPr/>
          <a:lstStyle/>
          <a:p>
            <a:fld id="{EB682333-462F-4000-A91F-9812E56950EC}" type="slidenum">
              <a:rPr lang="en-US" smtClean="0"/>
              <a:pPr/>
              <a:t>3</a:t>
            </a:fld>
            <a:endParaRPr lang="en-US" smtClean="0"/>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a:noFill/>
          <a:ln/>
        </p:spPr>
        <p:txBody>
          <a:bodyPr/>
          <a:lstStyle/>
          <a:p>
            <a:pPr eaLnBrk="1" hangingPunct="1"/>
            <a:r>
              <a:rPr lang="en-US" sz="1100" smtClean="0">
                <a:solidFill>
                  <a:srgbClr val="000000"/>
                </a:solidFill>
              </a:rPr>
              <a:t>On this slide, embed</a:t>
            </a:r>
            <a:r>
              <a:rPr lang="en-US" sz="1100" smtClean="0">
                <a:solidFill>
                  <a:schemeClr val="tx2"/>
                </a:solidFill>
              </a:rPr>
              <a:t> the student handouts and the resources created for this project.  Some examples are a student project overview, Internet and other resources, directions for art projects, or instructions to students for peer editing of projects.  To embed the resources, follow these steps:</a:t>
            </a:r>
          </a:p>
          <a:p>
            <a:pPr eaLnBrk="1" hangingPunct="1"/>
            <a:endParaRPr lang="en-US" sz="1100" smtClean="0">
              <a:solidFill>
                <a:schemeClr val="tx2"/>
              </a:solidFill>
            </a:endParaRPr>
          </a:p>
          <a:p>
            <a:pPr eaLnBrk="1" hangingPunct="1"/>
            <a:r>
              <a:rPr lang="en-US" sz="1100" smtClean="0">
                <a:solidFill>
                  <a:schemeClr val="tx2"/>
                </a:solidFill>
              </a:rPr>
              <a:t>Have the resource document available.</a:t>
            </a:r>
          </a:p>
          <a:p>
            <a:pPr eaLnBrk="1" hangingPunct="1"/>
            <a:r>
              <a:rPr lang="en-US" sz="1100" smtClean="0">
                <a:solidFill>
                  <a:schemeClr val="tx2"/>
                </a:solidFill>
              </a:rPr>
              <a:t>From the </a:t>
            </a:r>
            <a:r>
              <a:rPr lang="en-US" sz="1100" b="1" smtClean="0">
                <a:solidFill>
                  <a:schemeClr val="tx2"/>
                </a:solidFill>
              </a:rPr>
              <a:t>Insert</a:t>
            </a:r>
            <a:r>
              <a:rPr lang="en-US" sz="1100" smtClean="0">
                <a:solidFill>
                  <a:schemeClr val="tx2"/>
                </a:solidFill>
              </a:rPr>
              <a:t> menu choose </a:t>
            </a:r>
            <a:r>
              <a:rPr lang="en-US" sz="1100" b="1" smtClean="0">
                <a:solidFill>
                  <a:schemeClr val="tx2"/>
                </a:solidFill>
              </a:rPr>
              <a:t>Object</a:t>
            </a:r>
            <a:r>
              <a:rPr lang="en-US" sz="1100" smtClean="0">
                <a:solidFill>
                  <a:schemeClr val="tx2"/>
                </a:solidFill>
              </a:rPr>
              <a:t>.</a:t>
            </a:r>
          </a:p>
          <a:p>
            <a:pPr eaLnBrk="1" hangingPunct="1"/>
            <a:r>
              <a:rPr lang="en-US" sz="1100" smtClean="0">
                <a:solidFill>
                  <a:schemeClr val="tx2"/>
                </a:solidFill>
              </a:rPr>
              <a:t>Select </a:t>
            </a:r>
            <a:r>
              <a:rPr lang="en-US" sz="1100" b="1" smtClean="0">
                <a:solidFill>
                  <a:schemeClr val="tx2"/>
                </a:solidFill>
              </a:rPr>
              <a:t>Create from File…</a:t>
            </a:r>
            <a:r>
              <a:rPr lang="en-US" sz="1100" smtClean="0">
                <a:solidFill>
                  <a:schemeClr val="tx2"/>
                </a:solidFill>
              </a:rPr>
              <a:t> and click </a:t>
            </a:r>
            <a:r>
              <a:rPr lang="en-US" sz="1100" b="1" smtClean="0">
                <a:solidFill>
                  <a:schemeClr val="tx2"/>
                </a:solidFill>
              </a:rPr>
              <a:t>Browse…</a:t>
            </a:r>
            <a:r>
              <a:rPr lang="en-US" sz="1100" smtClean="0">
                <a:solidFill>
                  <a:schemeClr val="tx2"/>
                </a:solidFill>
              </a:rPr>
              <a:t>.</a:t>
            </a:r>
            <a:endParaRPr lang="en-US" sz="1100" b="1" smtClean="0">
              <a:solidFill>
                <a:schemeClr val="tx2"/>
              </a:solidFill>
            </a:endParaRPr>
          </a:p>
          <a:p>
            <a:pPr eaLnBrk="1" hangingPunct="1"/>
            <a:r>
              <a:rPr lang="en-US" sz="1100" smtClean="0">
                <a:solidFill>
                  <a:schemeClr val="tx2"/>
                </a:solidFill>
              </a:rPr>
              <a:t>Find the file you want to include and click </a:t>
            </a:r>
            <a:r>
              <a:rPr lang="en-US" sz="1100" b="1" smtClean="0">
                <a:solidFill>
                  <a:schemeClr val="tx2"/>
                </a:solidFill>
              </a:rPr>
              <a:t>OK</a:t>
            </a:r>
            <a:r>
              <a:rPr lang="en-US" sz="1100" smtClean="0">
                <a:solidFill>
                  <a:schemeClr val="tx2"/>
                </a:solidFill>
              </a:rPr>
              <a:t>.</a:t>
            </a:r>
          </a:p>
          <a:p>
            <a:pPr eaLnBrk="1" hangingPunct="1"/>
            <a:r>
              <a:rPr lang="en-US" sz="1100" smtClean="0">
                <a:solidFill>
                  <a:schemeClr val="tx2"/>
                </a:solidFill>
              </a:rPr>
              <a:t>Select </a:t>
            </a:r>
            <a:r>
              <a:rPr lang="en-US" sz="1100" b="1" smtClean="0">
                <a:solidFill>
                  <a:schemeClr val="tx2"/>
                </a:solidFill>
              </a:rPr>
              <a:t>Display as icon</a:t>
            </a:r>
            <a:r>
              <a:rPr lang="en-US" sz="1100" smtClean="0">
                <a:solidFill>
                  <a:schemeClr val="tx2"/>
                </a:solidFill>
              </a:rPr>
              <a:t> and click </a:t>
            </a:r>
            <a:r>
              <a:rPr lang="en-US" sz="1100" b="1" smtClean="0">
                <a:solidFill>
                  <a:schemeClr val="tx2"/>
                </a:solidFill>
              </a:rPr>
              <a:t>Change Icon…</a:t>
            </a:r>
            <a:r>
              <a:rPr lang="en-US" sz="1100" smtClean="0">
                <a:solidFill>
                  <a:schemeClr val="tx2"/>
                </a:solidFill>
              </a:rPr>
              <a:t> and add a suitable caption.</a:t>
            </a:r>
          </a:p>
          <a:p>
            <a:pPr eaLnBrk="1" hangingPunct="1"/>
            <a:r>
              <a:rPr lang="en-US" sz="1100" smtClean="0">
                <a:solidFill>
                  <a:schemeClr val="tx2"/>
                </a:solidFill>
              </a:rPr>
              <a:t>Click </a:t>
            </a:r>
            <a:r>
              <a:rPr lang="en-US" sz="1100" b="1" smtClean="0">
                <a:solidFill>
                  <a:schemeClr val="tx2"/>
                </a:solidFill>
              </a:rPr>
              <a:t>OK</a:t>
            </a:r>
            <a:r>
              <a:rPr lang="en-US" sz="1100" smtClean="0">
                <a:solidFill>
                  <a:schemeClr val="tx2"/>
                </a:solidFill>
              </a:rPr>
              <a:t> to add the caption and click </a:t>
            </a:r>
            <a:r>
              <a:rPr lang="en-US" sz="1100" b="1" smtClean="0">
                <a:solidFill>
                  <a:schemeClr val="tx2"/>
                </a:solidFill>
              </a:rPr>
              <a:t>OK </a:t>
            </a:r>
            <a:r>
              <a:rPr lang="en-US" sz="1100" smtClean="0">
                <a:solidFill>
                  <a:schemeClr val="tx2"/>
                </a:solidFill>
              </a:rPr>
              <a:t>to embed the file.</a:t>
            </a:r>
          </a:p>
          <a:p>
            <a:pPr eaLnBrk="1" hangingPunct="1"/>
            <a:r>
              <a:rPr lang="en-US" sz="1100" smtClean="0">
                <a:solidFill>
                  <a:schemeClr val="tx2"/>
                </a:solidFill>
              </a:rPr>
              <a:t>Position the document icon at the bottom of the slide. </a:t>
            </a:r>
            <a:r>
              <a:rPr lang="en-US" sz="1100" smtClean="0">
                <a:solidFill>
                  <a:srgbClr val="000000"/>
                </a:solidFill>
              </a:rPr>
              <a:t>You can go to</a:t>
            </a:r>
            <a:r>
              <a:rPr lang="en-US" sz="1100" b="1" smtClean="0">
                <a:solidFill>
                  <a:srgbClr val="000000"/>
                </a:solidFill>
              </a:rPr>
              <a:t> View</a:t>
            </a:r>
            <a:r>
              <a:rPr lang="en-US" sz="1100" smtClean="0">
                <a:solidFill>
                  <a:srgbClr val="000000"/>
                </a:solidFill>
              </a:rPr>
              <a:t>, </a:t>
            </a:r>
            <a:r>
              <a:rPr lang="en-US" sz="1100" b="1" smtClean="0">
                <a:solidFill>
                  <a:srgbClr val="000000"/>
                </a:solidFill>
              </a:rPr>
              <a:t>Grid and Guides</a:t>
            </a:r>
            <a:r>
              <a:rPr lang="en-US" sz="1100" smtClean="0">
                <a:solidFill>
                  <a:srgbClr val="000000"/>
                </a:solidFill>
              </a:rPr>
              <a:t>, and click </a:t>
            </a:r>
            <a:r>
              <a:rPr lang="en-US" sz="1100" b="1" smtClean="0">
                <a:solidFill>
                  <a:srgbClr val="000000"/>
                </a:solidFill>
              </a:rPr>
              <a:t>Display Grid</a:t>
            </a:r>
            <a:r>
              <a:rPr lang="en-US" sz="1100" smtClean="0">
                <a:solidFill>
                  <a:srgbClr val="000000"/>
                </a:solidFill>
              </a:rPr>
              <a:t> </a:t>
            </a:r>
            <a:r>
              <a:rPr lang="en-US" sz="1100" b="1" smtClean="0">
                <a:solidFill>
                  <a:srgbClr val="000000"/>
                </a:solidFill>
              </a:rPr>
              <a:t>on Screen</a:t>
            </a:r>
            <a:r>
              <a:rPr lang="en-US" sz="1100" smtClean="0">
                <a:solidFill>
                  <a:srgbClr val="000000"/>
                </a:solidFill>
              </a:rPr>
              <a:t> for a grid on which to line up your icons.</a:t>
            </a:r>
            <a:endParaRPr lang="en-US" sz="1100" smtClean="0">
              <a:solidFill>
                <a:schemeClr val="tx2"/>
              </a:solidFill>
            </a:endParaRPr>
          </a:p>
          <a:p>
            <a:pPr eaLnBrk="1" hangingPunct="1"/>
            <a:r>
              <a:rPr lang="en-US" smtClean="0"/>
              <a:t>Remember to activate an </a:t>
            </a:r>
            <a:r>
              <a:rPr lang="en-US" b="1" smtClean="0"/>
              <a:t>Object action </a:t>
            </a:r>
            <a:r>
              <a:rPr lang="en-US" smtClean="0"/>
              <a:t>from the Insert banner.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p:spPr>
        <p:txBody>
          <a:bodyPr/>
          <a:lstStyle/>
          <a:p>
            <a:fld id="{4D4DB727-14BD-4C12-8986-FFE54C3D8EE4}" type="slidenum">
              <a:rPr lang="en-US" smtClean="0"/>
              <a:pPr/>
              <a:t>5</a:t>
            </a:fld>
            <a:endParaRPr lang="en-US" smtClean="0"/>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p:spPr>
        <p:txBody>
          <a:bodyPr/>
          <a:lstStyle/>
          <a:p>
            <a:pPr eaLnBrk="1" hangingPunct="1">
              <a:spcBef>
                <a:spcPct val="0"/>
              </a:spcBef>
            </a:pPr>
            <a:r>
              <a:rPr lang="en-US" sz="1100" smtClean="0">
                <a:solidFill>
                  <a:schemeClr val="tx2"/>
                </a:solidFill>
              </a:rPr>
              <a:t>Add any assessment materials you developed for the project to this slide. </a:t>
            </a:r>
          </a:p>
          <a:p>
            <a:pPr eaLnBrk="1" hangingPunct="1">
              <a:spcBef>
                <a:spcPct val="0"/>
              </a:spcBef>
            </a:pPr>
            <a:endParaRPr lang="en-US" sz="1100" smtClean="0">
              <a:solidFill>
                <a:schemeClr val="tx2"/>
              </a:solidFill>
            </a:endParaRPr>
          </a:p>
          <a:p>
            <a:pPr eaLnBrk="1" hangingPunct="1"/>
            <a:r>
              <a:rPr lang="en-US" sz="1100" smtClean="0">
                <a:solidFill>
                  <a:schemeClr val="tx2"/>
                </a:solidFill>
              </a:rPr>
              <a:t>Have the resource document available.</a:t>
            </a:r>
          </a:p>
          <a:p>
            <a:pPr eaLnBrk="1" hangingPunct="1"/>
            <a:r>
              <a:rPr lang="en-US" sz="1100" smtClean="0">
                <a:solidFill>
                  <a:schemeClr val="tx2"/>
                </a:solidFill>
              </a:rPr>
              <a:t>From the </a:t>
            </a:r>
            <a:r>
              <a:rPr lang="en-US" sz="1100" b="1" smtClean="0">
                <a:solidFill>
                  <a:schemeClr val="tx2"/>
                </a:solidFill>
              </a:rPr>
              <a:t>Insert</a:t>
            </a:r>
            <a:r>
              <a:rPr lang="en-US" sz="1100" smtClean="0">
                <a:solidFill>
                  <a:schemeClr val="tx2"/>
                </a:solidFill>
              </a:rPr>
              <a:t> menu choose </a:t>
            </a:r>
            <a:r>
              <a:rPr lang="en-US" sz="1100" b="1" smtClean="0">
                <a:solidFill>
                  <a:schemeClr val="tx2"/>
                </a:solidFill>
              </a:rPr>
              <a:t>Object</a:t>
            </a:r>
            <a:r>
              <a:rPr lang="en-US" sz="1100" smtClean="0">
                <a:solidFill>
                  <a:schemeClr val="tx2"/>
                </a:solidFill>
              </a:rPr>
              <a:t>.</a:t>
            </a:r>
          </a:p>
          <a:p>
            <a:pPr eaLnBrk="1" hangingPunct="1"/>
            <a:r>
              <a:rPr lang="en-US" sz="1100" smtClean="0">
                <a:solidFill>
                  <a:schemeClr val="tx2"/>
                </a:solidFill>
              </a:rPr>
              <a:t>Select </a:t>
            </a:r>
            <a:r>
              <a:rPr lang="en-US" sz="1100" b="1" smtClean="0">
                <a:solidFill>
                  <a:schemeClr val="tx2"/>
                </a:solidFill>
              </a:rPr>
              <a:t>Create from File…</a:t>
            </a:r>
            <a:r>
              <a:rPr lang="en-US" sz="1100" smtClean="0">
                <a:solidFill>
                  <a:schemeClr val="tx2"/>
                </a:solidFill>
              </a:rPr>
              <a:t> and click </a:t>
            </a:r>
            <a:r>
              <a:rPr lang="en-US" sz="1100" b="1" smtClean="0">
                <a:solidFill>
                  <a:schemeClr val="tx2"/>
                </a:solidFill>
              </a:rPr>
              <a:t>Browse…</a:t>
            </a:r>
            <a:r>
              <a:rPr lang="en-US" sz="1100" smtClean="0">
                <a:solidFill>
                  <a:schemeClr val="tx2"/>
                </a:solidFill>
              </a:rPr>
              <a:t>.</a:t>
            </a:r>
            <a:endParaRPr lang="en-US" sz="1100" b="1" smtClean="0">
              <a:solidFill>
                <a:schemeClr val="tx2"/>
              </a:solidFill>
            </a:endParaRPr>
          </a:p>
          <a:p>
            <a:pPr eaLnBrk="1" hangingPunct="1"/>
            <a:r>
              <a:rPr lang="en-US" sz="1100" smtClean="0">
                <a:solidFill>
                  <a:schemeClr val="tx2"/>
                </a:solidFill>
              </a:rPr>
              <a:t>Find the file you want to include and click </a:t>
            </a:r>
            <a:r>
              <a:rPr lang="en-US" sz="1100" b="1" smtClean="0">
                <a:solidFill>
                  <a:schemeClr val="tx2"/>
                </a:solidFill>
              </a:rPr>
              <a:t>OK</a:t>
            </a:r>
            <a:r>
              <a:rPr lang="en-US" sz="1100" smtClean="0">
                <a:solidFill>
                  <a:schemeClr val="tx2"/>
                </a:solidFill>
              </a:rPr>
              <a:t>.</a:t>
            </a:r>
          </a:p>
          <a:p>
            <a:pPr eaLnBrk="1" hangingPunct="1"/>
            <a:r>
              <a:rPr lang="en-US" sz="1100" smtClean="0">
                <a:solidFill>
                  <a:schemeClr val="tx2"/>
                </a:solidFill>
              </a:rPr>
              <a:t>Select </a:t>
            </a:r>
            <a:r>
              <a:rPr lang="en-US" sz="1100" b="1" smtClean="0">
                <a:solidFill>
                  <a:schemeClr val="tx2"/>
                </a:solidFill>
              </a:rPr>
              <a:t>Display as icon</a:t>
            </a:r>
            <a:r>
              <a:rPr lang="en-US" sz="1100" smtClean="0">
                <a:solidFill>
                  <a:schemeClr val="tx2"/>
                </a:solidFill>
              </a:rPr>
              <a:t> and click </a:t>
            </a:r>
            <a:r>
              <a:rPr lang="en-US" sz="1100" b="1" smtClean="0">
                <a:solidFill>
                  <a:schemeClr val="tx2"/>
                </a:solidFill>
              </a:rPr>
              <a:t>Change Icon…</a:t>
            </a:r>
            <a:r>
              <a:rPr lang="en-US" sz="1100" smtClean="0">
                <a:solidFill>
                  <a:schemeClr val="tx2"/>
                </a:solidFill>
              </a:rPr>
              <a:t> and add a suitable caption.</a:t>
            </a:r>
          </a:p>
          <a:p>
            <a:pPr eaLnBrk="1" hangingPunct="1"/>
            <a:r>
              <a:rPr lang="en-US" sz="1100" smtClean="0">
                <a:solidFill>
                  <a:schemeClr val="tx2"/>
                </a:solidFill>
              </a:rPr>
              <a:t>Click </a:t>
            </a:r>
            <a:r>
              <a:rPr lang="en-US" sz="1100" b="1" smtClean="0">
                <a:solidFill>
                  <a:schemeClr val="tx2"/>
                </a:solidFill>
              </a:rPr>
              <a:t>OK</a:t>
            </a:r>
            <a:r>
              <a:rPr lang="en-US" sz="1100" smtClean="0">
                <a:solidFill>
                  <a:schemeClr val="tx2"/>
                </a:solidFill>
              </a:rPr>
              <a:t> to add the caption and click </a:t>
            </a:r>
            <a:r>
              <a:rPr lang="en-US" sz="1100" b="1" smtClean="0">
                <a:solidFill>
                  <a:schemeClr val="tx2"/>
                </a:solidFill>
              </a:rPr>
              <a:t>OK </a:t>
            </a:r>
            <a:r>
              <a:rPr lang="en-US" sz="1100" smtClean="0">
                <a:solidFill>
                  <a:schemeClr val="tx2"/>
                </a:solidFill>
              </a:rPr>
              <a:t>to embed the file.</a:t>
            </a:r>
          </a:p>
          <a:p>
            <a:pPr eaLnBrk="1" hangingPunct="1"/>
            <a:r>
              <a:rPr lang="en-US" sz="1100" smtClean="0">
                <a:solidFill>
                  <a:schemeClr val="tx2"/>
                </a:solidFill>
              </a:rPr>
              <a:t>Position the document icon at the bottom of the slide. </a:t>
            </a:r>
            <a:r>
              <a:rPr lang="en-US" sz="1100" smtClean="0">
                <a:solidFill>
                  <a:srgbClr val="000000"/>
                </a:solidFill>
              </a:rPr>
              <a:t>You can go to</a:t>
            </a:r>
            <a:r>
              <a:rPr lang="en-US" sz="1100" b="1" smtClean="0">
                <a:solidFill>
                  <a:srgbClr val="000000"/>
                </a:solidFill>
              </a:rPr>
              <a:t> View</a:t>
            </a:r>
            <a:r>
              <a:rPr lang="en-US" sz="1100" smtClean="0">
                <a:solidFill>
                  <a:srgbClr val="000000"/>
                </a:solidFill>
              </a:rPr>
              <a:t>, </a:t>
            </a:r>
            <a:r>
              <a:rPr lang="en-US" sz="1100" b="1" smtClean="0">
                <a:solidFill>
                  <a:srgbClr val="000000"/>
                </a:solidFill>
              </a:rPr>
              <a:t>Grid and Guides</a:t>
            </a:r>
            <a:r>
              <a:rPr lang="en-US" sz="1100" smtClean="0">
                <a:solidFill>
                  <a:srgbClr val="000000"/>
                </a:solidFill>
              </a:rPr>
              <a:t>, and click </a:t>
            </a:r>
            <a:r>
              <a:rPr lang="en-US" sz="1100" b="1" smtClean="0">
                <a:solidFill>
                  <a:srgbClr val="000000"/>
                </a:solidFill>
              </a:rPr>
              <a:t>Display Grid</a:t>
            </a:r>
            <a:r>
              <a:rPr lang="en-US" sz="1100" smtClean="0">
                <a:solidFill>
                  <a:srgbClr val="000000"/>
                </a:solidFill>
              </a:rPr>
              <a:t> </a:t>
            </a:r>
            <a:r>
              <a:rPr lang="en-US" sz="1100" b="1" smtClean="0">
                <a:solidFill>
                  <a:srgbClr val="000000"/>
                </a:solidFill>
              </a:rPr>
              <a:t>on Screen</a:t>
            </a:r>
            <a:r>
              <a:rPr lang="en-US" sz="1100" smtClean="0">
                <a:solidFill>
                  <a:srgbClr val="000000"/>
                </a:solidFill>
              </a:rPr>
              <a:t> for a grid on which to line up your icons.</a:t>
            </a:r>
            <a:endParaRPr lang="en-US" sz="1100" b="1" smtClean="0">
              <a:solidFill>
                <a:schemeClr val="tx2"/>
              </a:solidFill>
            </a:endParaRPr>
          </a:p>
          <a:p>
            <a:pPr eaLnBrk="1" hangingPunct="1">
              <a:spcBef>
                <a:spcPct val="0"/>
              </a:spcBef>
            </a:pPr>
            <a:r>
              <a:rPr lang="en-US" sz="1100" smtClean="0"/>
              <a:t>Remember to activate an </a:t>
            </a:r>
            <a:r>
              <a:rPr lang="en-US" sz="1100" b="1" smtClean="0"/>
              <a:t>Object action </a:t>
            </a:r>
            <a:r>
              <a:rPr lang="en-US" sz="1100" smtClean="0"/>
              <a:t>from the Insert banner.</a:t>
            </a:r>
          </a:p>
          <a:p>
            <a:pPr eaLnBrk="1" hangingPunct="1">
              <a:spcBef>
                <a:spcPct val="0"/>
              </a:spcBef>
            </a:pPr>
            <a:endParaRPr lang="en-US" sz="1100" smtClean="0">
              <a:solidFill>
                <a:schemeClr val="tx2"/>
              </a:solidFill>
            </a:endParaRPr>
          </a:p>
          <a:p>
            <a:pPr eaLnBrk="1" hangingPunct="1">
              <a:spcBef>
                <a:spcPct val="0"/>
              </a:spcBef>
            </a:pPr>
            <a:r>
              <a:rPr lang="en-US" sz="1100" smtClean="0">
                <a:solidFill>
                  <a:schemeClr val="tx2"/>
                </a:solidFill>
              </a:rPr>
              <a:t>To include the Standards targeted through your learning project, open the </a:t>
            </a:r>
            <a:r>
              <a:rPr lang="en-US" sz="1100" b="1" smtClean="0">
                <a:solidFill>
                  <a:schemeClr val="tx2"/>
                </a:solidFill>
              </a:rPr>
              <a:t>Mapping the Standards</a:t>
            </a:r>
            <a:r>
              <a:rPr lang="en-US" sz="1100" smtClean="0">
                <a:solidFill>
                  <a:schemeClr val="tx2"/>
                </a:solidFill>
              </a:rPr>
              <a:t> document and then add your own standards at the bottom of the document. Links are included to help you search for local curriculum and technology standards.</a:t>
            </a:r>
          </a:p>
          <a:p>
            <a:pPr eaLnBrk="1" hangingPunct="1">
              <a:spcBef>
                <a:spcPct val="0"/>
              </a:spcBef>
            </a:pPr>
            <a:endParaRPr lang="en-US" sz="1100" smtClean="0">
              <a:solidFill>
                <a:schemeClr val="tx2"/>
              </a:solidFill>
            </a:endParaRPr>
          </a:p>
          <a:p>
            <a:pPr eaLnBrk="1" hangingPunct="1">
              <a:spcBef>
                <a:spcPct val="0"/>
              </a:spcBef>
            </a:pPr>
            <a:endParaRPr lang="en-US" sz="1100" smtClean="0">
              <a:solidFill>
                <a:schemeClr val="tx2"/>
              </a:solidFill>
            </a:endParaRPr>
          </a:p>
          <a:p>
            <a:pPr eaLnBrk="1" hangingPunct="1"/>
            <a:endParaRPr lang="en-US" sz="11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7ECE00DD-D3FE-473C-9879-B9ED6BCA3389}" type="slidenum">
              <a:rPr lang="en-US" smtClean="0"/>
              <a:pPr/>
              <a:t>6</a:t>
            </a:fld>
            <a:endParaRPr lang="en-US" smtClean="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r>
              <a:rPr lang="en-US" sz="1100" smtClean="0"/>
              <a:t>On this slide you should add pictures and information about your school and yourself.</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slide" Target="../slides/slide5.xm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s/slide3.xml"/><Relationship Id="rId2" Type="http://schemas.openxmlformats.org/officeDocument/2006/relationships/theme" Target="../theme/theme1.xml"/><Relationship Id="rId16"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s/slide2.xml"/><Relationship Id="rId5" Type="http://schemas.openxmlformats.org/officeDocument/2006/relationships/image" Target="../media/image3.png"/><Relationship Id="rId15" Type="http://schemas.openxmlformats.org/officeDocument/2006/relationships/slide" Target="../slides/slide4.xml"/><Relationship Id="rId10" Type="http://schemas.openxmlformats.org/officeDocument/2006/relationships/slide" Target="../slides/slide1.xml"/><Relationship Id="rId4" Type="http://schemas.openxmlformats.org/officeDocument/2006/relationships/image" Target="../media/image2.png"/><Relationship Id="rId9" Type="http://schemas.openxmlformats.org/officeDocument/2006/relationships/hyperlink" Target="http://www.microsoft.com/education/?ID=InTeachersVCT" TargetMode="External"/><Relationship Id="rId14" Type="http://schemas.openxmlformats.org/officeDocument/2006/relationships/slide" Target="../slides/slid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1026" name="Picture 15" descr="Blue_back.png"/>
          <p:cNvPicPr>
            <a:picLocks noChangeAspect="1"/>
          </p:cNvPicPr>
          <p:nvPr/>
        </p:nvPicPr>
        <p:blipFill>
          <a:blip r:embed="rId4"/>
          <a:srcRect/>
          <a:stretch>
            <a:fillRect/>
          </a:stretch>
        </p:blipFill>
        <p:spPr bwMode="auto">
          <a:xfrm>
            <a:off x="2159000" y="6446838"/>
            <a:ext cx="355600" cy="358775"/>
          </a:xfrm>
          <a:prstGeom prst="rect">
            <a:avLst/>
          </a:prstGeom>
          <a:noFill/>
          <a:ln w="9525">
            <a:noFill/>
            <a:miter lim="800000"/>
            <a:headEnd/>
            <a:tailEnd/>
          </a:ln>
        </p:spPr>
      </p:pic>
      <p:sp>
        <p:nvSpPr>
          <p:cNvPr id="1037" name="Text Box 13"/>
          <p:cNvSpPr txBox="1">
            <a:spLocks noChangeArrowheads="1"/>
          </p:cNvSpPr>
          <p:nvPr/>
        </p:nvSpPr>
        <p:spPr bwMode="auto">
          <a:xfrm>
            <a:off x="795338" y="577850"/>
            <a:ext cx="5881687" cy="830263"/>
          </a:xfrm>
          <a:prstGeom prst="rect">
            <a:avLst/>
          </a:prstGeom>
          <a:noFill/>
          <a:ln w="9525">
            <a:noFill/>
            <a:miter lim="800000"/>
            <a:headEnd/>
            <a:tailEnd/>
          </a:ln>
          <a:effectLst/>
        </p:spPr>
        <p:txBody>
          <a:bodyPr wrap="none">
            <a:spAutoFit/>
          </a:bodyPr>
          <a:lstStyle/>
          <a:p>
            <a:pPr>
              <a:defRPr/>
            </a:pPr>
            <a:r>
              <a:rPr lang="en-US" sz="2800" b="0" baseline="0" dirty="0">
                <a:solidFill>
                  <a:srgbClr val="000099"/>
                </a:solidFill>
                <a:effectLst>
                  <a:outerShdw blurRad="38100" dist="38100" dir="2700000" algn="tl">
                    <a:srgbClr val="000000">
                      <a:alpha val="43137"/>
                    </a:srgbClr>
                  </a:outerShdw>
                </a:effectLst>
              </a:rPr>
              <a:t>Localization &amp; Digitization:</a:t>
            </a:r>
          </a:p>
          <a:p>
            <a:pPr>
              <a:defRPr/>
            </a:pPr>
            <a:r>
              <a:rPr lang="en-US" sz="2000" b="0" baseline="0" dirty="0">
                <a:solidFill>
                  <a:srgbClr val="000099"/>
                </a:solidFill>
                <a:effectLst>
                  <a:outerShdw blurRad="38100" dist="38100" dir="2700000" algn="tl">
                    <a:srgbClr val="000000">
                      <a:alpha val="43137"/>
                    </a:srgbClr>
                  </a:outerShdw>
                </a:effectLst>
              </a:rPr>
              <a:t>An Approach to Appreciating Shakespeare’s Plays</a:t>
            </a:r>
            <a:endParaRPr lang="en-US" sz="2800" b="0" baseline="0" dirty="0">
              <a:solidFill>
                <a:srgbClr val="000099"/>
              </a:solidFill>
              <a:effectLst>
                <a:outerShdw blurRad="38100" dist="38100" dir="2700000" algn="tl">
                  <a:srgbClr val="000000">
                    <a:alpha val="43137"/>
                  </a:srgbClr>
                </a:outerShdw>
              </a:effectLst>
            </a:endParaRPr>
          </a:p>
        </p:txBody>
      </p:sp>
      <p:pic>
        <p:nvPicPr>
          <p:cNvPr id="1028" name="Picture 16" descr="Blue_exit.png"/>
          <p:cNvPicPr>
            <a:picLocks noChangeAspect="1"/>
          </p:cNvPicPr>
          <p:nvPr/>
        </p:nvPicPr>
        <p:blipFill>
          <a:blip r:embed="rId5"/>
          <a:srcRect/>
          <a:stretch>
            <a:fillRect/>
          </a:stretch>
        </p:blipFill>
        <p:spPr bwMode="auto">
          <a:xfrm>
            <a:off x="5899150" y="6423025"/>
            <a:ext cx="371475" cy="376238"/>
          </a:xfrm>
          <a:prstGeom prst="rect">
            <a:avLst/>
          </a:prstGeom>
          <a:noFill/>
          <a:ln w="9525">
            <a:noFill/>
            <a:miter lim="800000"/>
            <a:headEnd/>
            <a:tailEnd/>
          </a:ln>
        </p:spPr>
      </p:pic>
      <p:pic>
        <p:nvPicPr>
          <p:cNvPr id="1029" name="Picture 17" descr="Blue_forward.png"/>
          <p:cNvPicPr>
            <a:picLocks noChangeAspect="1"/>
          </p:cNvPicPr>
          <p:nvPr/>
        </p:nvPicPr>
        <p:blipFill>
          <a:blip r:embed="rId6"/>
          <a:srcRect/>
          <a:stretch>
            <a:fillRect/>
          </a:stretch>
        </p:blipFill>
        <p:spPr bwMode="auto">
          <a:xfrm>
            <a:off x="2889250" y="6438900"/>
            <a:ext cx="354013" cy="360363"/>
          </a:xfrm>
          <a:prstGeom prst="rect">
            <a:avLst/>
          </a:prstGeom>
          <a:noFill/>
          <a:ln w="9525">
            <a:noFill/>
            <a:miter lim="800000"/>
            <a:headEnd/>
            <a:tailEnd/>
          </a:ln>
        </p:spPr>
      </p:pic>
      <p:pic>
        <p:nvPicPr>
          <p:cNvPr id="1030" name="Picture 18" descr="Blue_home.png"/>
          <p:cNvPicPr>
            <a:picLocks noChangeAspect="1"/>
          </p:cNvPicPr>
          <p:nvPr/>
        </p:nvPicPr>
        <p:blipFill>
          <a:blip r:embed="rId7"/>
          <a:srcRect/>
          <a:stretch>
            <a:fillRect/>
          </a:stretch>
        </p:blipFill>
        <p:spPr bwMode="auto">
          <a:xfrm>
            <a:off x="3756025" y="6432550"/>
            <a:ext cx="354013" cy="360363"/>
          </a:xfrm>
          <a:prstGeom prst="rect">
            <a:avLst/>
          </a:prstGeom>
          <a:noFill/>
          <a:ln w="9525">
            <a:noFill/>
            <a:miter lim="800000"/>
            <a:headEnd/>
            <a:tailEnd/>
          </a:ln>
        </p:spPr>
      </p:pic>
      <p:pic>
        <p:nvPicPr>
          <p:cNvPr id="1031" name="Picture 19" descr="Search_blue.png"/>
          <p:cNvPicPr>
            <a:picLocks noChangeAspect="1"/>
          </p:cNvPicPr>
          <p:nvPr/>
        </p:nvPicPr>
        <p:blipFill>
          <a:blip r:embed="rId8"/>
          <a:srcRect/>
          <a:stretch>
            <a:fillRect/>
          </a:stretch>
        </p:blipFill>
        <p:spPr bwMode="auto">
          <a:xfrm>
            <a:off x="4791075" y="6430963"/>
            <a:ext cx="354013" cy="360362"/>
          </a:xfrm>
          <a:prstGeom prst="rect">
            <a:avLst/>
          </a:prstGeom>
          <a:noFill/>
          <a:ln w="9525">
            <a:noFill/>
            <a:miter lim="800000"/>
            <a:headEnd/>
            <a:tailEnd/>
          </a:ln>
        </p:spPr>
      </p:pic>
      <p:sp>
        <p:nvSpPr>
          <p:cNvPr id="21" name="TextBox 20"/>
          <p:cNvSpPr txBox="1"/>
          <p:nvPr/>
        </p:nvSpPr>
        <p:spPr>
          <a:xfrm>
            <a:off x="2419350" y="6480175"/>
            <a:ext cx="503238" cy="215900"/>
          </a:xfrm>
          <a:prstGeom prst="rect">
            <a:avLst/>
          </a:prstGeom>
          <a:noFill/>
          <a:ln>
            <a:noFill/>
          </a:ln>
          <a:effectLst>
            <a:outerShdw blurRad="50800" dist="38100" dir="2700000" algn="tl" rotWithShape="0">
              <a:prstClr val="black">
                <a:alpha val="40000"/>
              </a:prstClr>
            </a:outerShdw>
          </a:effectLst>
        </p:spPr>
        <p:txBody>
          <a:bodyPr anchor="ctr">
            <a:spAutoFit/>
          </a:bodyPr>
          <a:lstStyle/>
          <a:p>
            <a:pPr>
              <a:defRPr/>
            </a:pPr>
            <a:r>
              <a:rPr lang="en-GB" sz="1500" dirty="0">
                <a:solidFill>
                  <a:schemeClr val="bg1"/>
                </a:solidFill>
                <a:effectLst>
                  <a:outerShdw blurRad="38100" dist="38100" dir="2700000" algn="tl">
                    <a:srgbClr val="000000">
                      <a:alpha val="43137"/>
                    </a:srgbClr>
                  </a:outerShdw>
                </a:effectLst>
              </a:rPr>
              <a:t>Back</a:t>
            </a:r>
          </a:p>
        </p:txBody>
      </p:sp>
      <p:sp>
        <p:nvSpPr>
          <p:cNvPr id="25" name="TextBox 24"/>
          <p:cNvSpPr txBox="1"/>
          <p:nvPr/>
        </p:nvSpPr>
        <p:spPr>
          <a:xfrm>
            <a:off x="3152775" y="6459538"/>
            <a:ext cx="685800" cy="246062"/>
          </a:xfrm>
          <a:prstGeom prst="rect">
            <a:avLst/>
          </a:prstGeom>
          <a:noFill/>
          <a:ln>
            <a:noFill/>
          </a:ln>
          <a:effectLst>
            <a:outerShdw blurRad="50800" dist="38100" dir="2700000" algn="tl" rotWithShape="0">
              <a:prstClr val="black">
                <a:alpha val="40000"/>
              </a:prstClr>
            </a:outerShdw>
          </a:effectLst>
        </p:spPr>
        <p:txBody>
          <a:bodyPr anchor="ctr">
            <a:spAutoFit/>
          </a:bodyPr>
          <a:lstStyle/>
          <a:p>
            <a:pPr>
              <a:defRPr/>
            </a:pPr>
            <a:r>
              <a:rPr lang="en-GB" sz="1500" dirty="0">
                <a:solidFill>
                  <a:schemeClr val="bg1"/>
                </a:solidFill>
                <a:effectLst>
                  <a:outerShdw blurRad="38100" dist="38100" dir="2700000" algn="tl">
                    <a:srgbClr val="000000">
                      <a:alpha val="43137"/>
                    </a:srgbClr>
                  </a:outerShdw>
                </a:effectLst>
              </a:rPr>
              <a:t>Forward</a:t>
            </a:r>
          </a:p>
        </p:txBody>
      </p:sp>
      <p:sp>
        <p:nvSpPr>
          <p:cNvPr id="26" name="TextBox 25"/>
          <p:cNvSpPr txBox="1"/>
          <p:nvPr/>
        </p:nvSpPr>
        <p:spPr>
          <a:xfrm>
            <a:off x="4048125" y="6450013"/>
            <a:ext cx="857250" cy="246062"/>
          </a:xfrm>
          <a:prstGeom prst="rect">
            <a:avLst/>
          </a:prstGeom>
          <a:noFill/>
          <a:ln>
            <a:noFill/>
          </a:ln>
          <a:effectLst>
            <a:outerShdw blurRad="50800" dist="38100" dir="2700000" algn="tl" rotWithShape="0">
              <a:prstClr val="black">
                <a:alpha val="40000"/>
              </a:prstClr>
            </a:outerShdw>
          </a:effectLst>
        </p:spPr>
        <p:txBody>
          <a:bodyPr anchor="ctr">
            <a:spAutoFit/>
          </a:bodyPr>
          <a:lstStyle/>
          <a:p>
            <a:pPr>
              <a:defRPr/>
            </a:pPr>
            <a:r>
              <a:rPr lang="en-GB" sz="1500" dirty="0">
                <a:solidFill>
                  <a:schemeClr val="bg1"/>
                </a:solidFill>
                <a:effectLst>
                  <a:outerShdw blurRad="38100" dist="38100" dir="2700000" algn="tl">
                    <a:srgbClr val="000000">
                      <a:alpha val="43137"/>
                    </a:srgbClr>
                  </a:outerShdw>
                </a:effectLst>
              </a:rPr>
              <a:t>Homepage</a:t>
            </a:r>
          </a:p>
        </p:txBody>
      </p:sp>
      <p:sp>
        <p:nvSpPr>
          <p:cNvPr id="28" name="TextBox 27"/>
          <p:cNvSpPr txBox="1"/>
          <p:nvPr/>
        </p:nvSpPr>
        <p:spPr>
          <a:xfrm>
            <a:off x="6181725" y="6453188"/>
            <a:ext cx="503238" cy="246062"/>
          </a:xfrm>
          <a:prstGeom prst="rect">
            <a:avLst/>
          </a:prstGeom>
          <a:noFill/>
          <a:ln>
            <a:noFill/>
          </a:ln>
          <a:effectLst>
            <a:outerShdw blurRad="50800" dist="38100" dir="2700000" algn="tl" rotWithShape="0">
              <a:prstClr val="black">
                <a:alpha val="40000"/>
              </a:prstClr>
            </a:outerShdw>
          </a:effectLst>
        </p:spPr>
        <p:txBody>
          <a:bodyPr anchor="ctr">
            <a:spAutoFit/>
          </a:bodyPr>
          <a:lstStyle/>
          <a:p>
            <a:pPr>
              <a:defRPr/>
            </a:pPr>
            <a:r>
              <a:rPr lang="en-GB" sz="1500" dirty="0">
                <a:solidFill>
                  <a:schemeClr val="bg1"/>
                </a:solidFill>
                <a:effectLst>
                  <a:outerShdw blurRad="38100" dist="38100" dir="2700000" algn="tl">
                    <a:srgbClr val="000000">
                      <a:alpha val="43137"/>
                    </a:srgbClr>
                  </a:outerShdw>
                </a:effectLst>
              </a:rPr>
              <a:t>Exit</a:t>
            </a:r>
          </a:p>
        </p:txBody>
      </p:sp>
      <p:sp>
        <p:nvSpPr>
          <p:cNvPr id="30" name="TextBox 29"/>
          <p:cNvSpPr txBox="1"/>
          <p:nvPr/>
        </p:nvSpPr>
        <p:spPr>
          <a:xfrm>
            <a:off x="7181850" y="1247775"/>
            <a:ext cx="1352550" cy="276225"/>
          </a:xfrm>
          <a:prstGeom prst="rect">
            <a:avLst/>
          </a:prstGeom>
          <a:noFill/>
        </p:spPr>
        <p:txBody>
          <a:bodyPr>
            <a:spAutoFit/>
          </a:bodyPr>
          <a:lstStyle/>
          <a:p>
            <a:pPr>
              <a:defRPr/>
            </a:pPr>
            <a:r>
              <a:rPr lang="en-GB" sz="1800" dirty="0">
                <a:solidFill>
                  <a:srgbClr val="0067B4"/>
                </a:solidFill>
                <a:latin typeface="Arial Narrow" pitchFamily="34" charset="0"/>
              </a:rPr>
              <a:t>Project Overview</a:t>
            </a:r>
          </a:p>
        </p:txBody>
      </p:sp>
      <p:sp>
        <p:nvSpPr>
          <p:cNvPr id="31" name="TextBox 30"/>
          <p:cNvSpPr txBox="1"/>
          <p:nvPr/>
        </p:nvSpPr>
        <p:spPr>
          <a:xfrm>
            <a:off x="6734175" y="33338"/>
            <a:ext cx="2390775" cy="584200"/>
          </a:xfrm>
          <a:prstGeom prst="rect">
            <a:avLst/>
          </a:prstGeom>
          <a:noFill/>
          <a:ln>
            <a:noFill/>
          </a:ln>
          <a:effectLst>
            <a:outerShdw blurRad="50800" dist="38100" dir="2700000" algn="tl" rotWithShape="0">
              <a:prstClr val="black">
                <a:alpha val="40000"/>
              </a:prstClr>
            </a:outerShdw>
          </a:effectLst>
        </p:spPr>
        <p:txBody>
          <a:bodyPr anchor="ctr">
            <a:spAutoFit/>
          </a:bodyPr>
          <a:lstStyle/>
          <a:p>
            <a:pPr>
              <a:defRPr/>
            </a:pPr>
            <a:r>
              <a:rPr lang="en-GB" sz="2400" i="1" dirty="0">
                <a:solidFill>
                  <a:schemeClr val="bg1"/>
                </a:solidFill>
                <a:effectLst>
                  <a:outerShdw blurRad="38100" dist="38100" dir="2700000" algn="tl">
                    <a:srgbClr val="000000">
                      <a:alpha val="43137"/>
                    </a:srgbClr>
                  </a:outerShdw>
                </a:effectLst>
              </a:rPr>
              <a:t>IT</a:t>
            </a:r>
            <a:r>
              <a:rPr lang="en-GB" sz="2400" b="0" i="1" dirty="0">
                <a:solidFill>
                  <a:schemeClr val="bg1"/>
                </a:solidFill>
                <a:effectLst>
                  <a:outerShdw blurRad="38100" dist="38100" dir="2700000" algn="tl">
                    <a:srgbClr val="000000">
                      <a:alpha val="43137"/>
                    </a:srgbClr>
                  </a:outerShdw>
                </a:effectLst>
              </a:rPr>
              <a:t>N </a:t>
            </a:r>
            <a:r>
              <a:rPr lang="en-GB" sz="2400" i="1" dirty="0">
                <a:solidFill>
                  <a:schemeClr val="bg1"/>
                </a:solidFill>
                <a:effectLst>
                  <a:outerShdw blurRad="38100" dist="38100" dir="2700000" algn="tl">
                    <a:srgbClr val="000000">
                      <a:alpha val="43137"/>
                    </a:srgbClr>
                  </a:outerShdw>
                </a:effectLst>
              </a:rPr>
              <a:t>– Innovative </a:t>
            </a:r>
          </a:p>
          <a:p>
            <a:pPr>
              <a:defRPr/>
            </a:pPr>
            <a:r>
              <a:rPr lang="en-GB" sz="2400" i="1" dirty="0">
                <a:solidFill>
                  <a:schemeClr val="bg1"/>
                </a:solidFill>
                <a:effectLst>
                  <a:outerShdw blurRad="38100" dist="38100" dir="2700000" algn="tl">
                    <a:srgbClr val="000000">
                      <a:alpha val="43137"/>
                    </a:srgbClr>
                  </a:outerShdw>
                </a:effectLst>
              </a:rPr>
              <a:t>         Teachers </a:t>
            </a:r>
            <a:r>
              <a:rPr lang="en-GB" sz="2400" b="0" i="1" dirty="0">
                <a:solidFill>
                  <a:schemeClr val="bg1"/>
                </a:solidFill>
                <a:effectLst>
                  <a:outerShdw blurRad="38100" dist="38100" dir="2700000" algn="tl">
                    <a:srgbClr val="000000">
                      <a:alpha val="43137"/>
                    </a:srgbClr>
                  </a:outerShdw>
                </a:effectLst>
              </a:rPr>
              <a:t>Network</a:t>
            </a:r>
          </a:p>
        </p:txBody>
      </p:sp>
      <p:sp>
        <p:nvSpPr>
          <p:cNvPr id="33" name="TextBox 32"/>
          <p:cNvSpPr txBox="1"/>
          <p:nvPr/>
        </p:nvSpPr>
        <p:spPr>
          <a:xfrm>
            <a:off x="7172325" y="1495425"/>
            <a:ext cx="1352550" cy="276225"/>
          </a:xfrm>
          <a:prstGeom prst="rect">
            <a:avLst/>
          </a:prstGeom>
          <a:noFill/>
        </p:spPr>
        <p:txBody>
          <a:bodyPr>
            <a:spAutoFit/>
          </a:bodyPr>
          <a:lstStyle/>
          <a:p>
            <a:pPr>
              <a:defRPr/>
            </a:pPr>
            <a:r>
              <a:rPr lang="en-GB" sz="1800" dirty="0">
                <a:solidFill>
                  <a:srgbClr val="0067B4"/>
                </a:solidFill>
                <a:latin typeface="Arial Narrow" pitchFamily="34" charset="0"/>
              </a:rPr>
              <a:t>Teacher Planning</a:t>
            </a:r>
          </a:p>
        </p:txBody>
      </p:sp>
      <p:sp>
        <p:nvSpPr>
          <p:cNvPr id="34" name="TextBox 33"/>
          <p:cNvSpPr txBox="1"/>
          <p:nvPr/>
        </p:nvSpPr>
        <p:spPr>
          <a:xfrm>
            <a:off x="7181850" y="2257425"/>
            <a:ext cx="1752600" cy="276225"/>
          </a:xfrm>
          <a:prstGeom prst="rect">
            <a:avLst/>
          </a:prstGeom>
          <a:noFill/>
        </p:spPr>
        <p:txBody>
          <a:bodyPr>
            <a:spAutoFit/>
          </a:bodyPr>
          <a:lstStyle/>
          <a:p>
            <a:pPr>
              <a:defRPr/>
            </a:pPr>
            <a:r>
              <a:rPr lang="en-GB" sz="1800" dirty="0">
                <a:solidFill>
                  <a:srgbClr val="0067B4"/>
                </a:solidFill>
                <a:latin typeface="Arial Narrow" pitchFamily="34" charset="0"/>
              </a:rPr>
              <a:t>Assessment &amp; Standards</a:t>
            </a:r>
          </a:p>
        </p:txBody>
      </p:sp>
      <p:sp>
        <p:nvSpPr>
          <p:cNvPr id="35" name="TextBox 34"/>
          <p:cNvSpPr txBox="1"/>
          <p:nvPr/>
        </p:nvSpPr>
        <p:spPr>
          <a:xfrm>
            <a:off x="7172325" y="1762125"/>
            <a:ext cx="1524000" cy="276225"/>
          </a:xfrm>
          <a:prstGeom prst="rect">
            <a:avLst/>
          </a:prstGeom>
          <a:noFill/>
        </p:spPr>
        <p:txBody>
          <a:bodyPr>
            <a:spAutoFit/>
          </a:bodyPr>
          <a:lstStyle/>
          <a:p>
            <a:pPr>
              <a:defRPr/>
            </a:pPr>
            <a:r>
              <a:rPr lang="en-GB" sz="1800" dirty="0">
                <a:solidFill>
                  <a:srgbClr val="0067B4"/>
                </a:solidFill>
                <a:latin typeface="Arial Narrow" pitchFamily="34" charset="0"/>
              </a:rPr>
              <a:t>Teaching Resources</a:t>
            </a:r>
          </a:p>
        </p:txBody>
      </p:sp>
      <p:sp>
        <p:nvSpPr>
          <p:cNvPr id="36" name="TextBox 35"/>
          <p:cNvSpPr txBox="1"/>
          <p:nvPr/>
        </p:nvSpPr>
        <p:spPr>
          <a:xfrm>
            <a:off x="7172325" y="2505075"/>
            <a:ext cx="1457325" cy="276225"/>
          </a:xfrm>
          <a:prstGeom prst="rect">
            <a:avLst/>
          </a:prstGeom>
          <a:noFill/>
        </p:spPr>
        <p:txBody>
          <a:bodyPr>
            <a:spAutoFit/>
          </a:bodyPr>
          <a:lstStyle/>
          <a:p>
            <a:pPr>
              <a:defRPr/>
            </a:pPr>
            <a:r>
              <a:rPr lang="en-GB" sz="1800" dirty="0">
                <a:solidFill>
                  <a:srgbClr val="0067B4"/>
                </a:solidFill>
                <a:latin typeface="Arial Narrow" pitchFamily="34" charset="0"/>
              </a:rPr>
              <a:t>Teacher/School Info</a:t>
            </a:r>
          </a:p>
        </p:txBody>
      </p:sp>
      <p:sp>
        <p:nvSpPr>
          <p:cNvPr id="37" name="TextBox 36"/>
          <p:cNvSpPr txBox="1"/>
          <p:nvPr/>
        </p:nvSpPr>
        <p:spPr>
          <a:xfrm>
            <a:off x="8162925" y="971550"/>
            <a:ext cx="1085850" cy="276225"/>
          </a:xfrm>
          <a:prstGeom prst="rect">
            <a:avLst/>
          </a:prstGeom>
          <a:noFill/>
        </p:spPr>
        <p:txBody>
          <a:bodyPr>
            <a:spAutoFit/>
          </a:bodyPr>
          <a:lstStyle/>
          <a:p>
            <a:pPr>
              <a:defRPr/>
            </a:pPr>
            <a:r>
              <a:rPr lang="en-GB" sz="1800" i="1" dirty="0">
                <a:solidFill>
                  <a:schemeClr val="bg1"/>
                </a:solidFill>
                <a:latin typeface="Arial Unicode MS" pitchFamily="34" charset="-128"/>
                <a:ea typeface="Arial Unicode MS" pitchFamily="34" charset="-128"/>
                <a:cs typeface="Arial Unicode MS" pitchFamily="34" charset="-128"/>
              </a:rPr>
              <a:t>Contents</a:t>
            </a:r>
          </a:p>
        </p:txBody>
      </p:sp>
      <p:sp>
        <p:nvSpPr>
          <p:cNvPr id="39" name="TextBox 38"/>
          <p:cNvSpPr txBox="1"/>
          <p:nvPr/>
        </p:nvSpPr>
        <p:spPr>
          <a:xfrm>
            <a:off x="695325" y="-104775"/>
            <a:ext cx="3343275" cy="544513"/>
          </a:xfrm>
          <a:prstGeom prst="rect">
            <a:avLst/>
          </a:prstGeom>
          <a:noFill/>
          <a:ln>
            <a:noFill/>
          </a:ln>
          <a:effectLst>
            <a:outerShdw blurRad="50800" dist="38100" dir="2700000" algn="tl" rotWithShape="0">
              <a:prstClr val="black">
                <a:alpha val="40000"/>
              </a:prstClr>
            </a:outerShdw>
          </a:effectLst>
        </p:spPr>
        <p:txBody>
          <a:bodyPr anchor="ctr">
            <a:spAutoFit/>
          </a:bodyPr>
          <a:lstStyle/>
          <a:p>
            <a:pPr>
              <a:defRPr/>
            </a:pPr>
            <a:r>
              <a:rPr lang="en-GB" sz="4400" b="0" dirty="0">
                <a:solidFill>
                  <a:schemeClr val="bg1"/>
                </a:solidFill>
                <a:effectLst>
                  <a:outerShdw blurRad="38100" dist="38100" dir="2700000" algn="tl">
                    <a:srgbClr val="000000">
                      <a:alpha val="43137"/>
                    </a:srgbClr>
                  </a:outerShdw>
                </a:effectLst>
              </a:rPr>
              <a:t>VCT</a:t>
            </a:r>
            <a:r>
              <a:rPr lang="en-GB" sz="2400" b="0" dirty="0">
                <a:solidFill>
                  <a:schemeClr val="bg1"/>
                </a:solidFill>
                <a:effectLst>
                  <a:outerShdw blurRad="38100" dist="38100" dir="2700000" algn="tl">
                    <a:srgbClr val="000000">
                      <a:alpha val="43137"/>
                    </a:srgbClr>
                  </a:outerShdw>
                </a:effectLst>
              </a:rPr>
              <a:t>  </a:t>
            </a:r>
            <a:r>
              <a:rPr lang="en-GB" sz="2200" b="0" dirty="0">
                <a:solidFill>
                  <a:schemeClr val="bg1"/>
                </a:solidFill>
                <a:effectLst>
                  <a:outerShdw blurRad="38100" dist="38100" dir="2700000" algn="tl">
                    <a:srgbClr val="000000">
                      <a:alpha val="43137"/>
                    </a:srgbClr>
                  </a:outerShdw>
                </a:effectLst>
                <a:latin typeface="+mn-lt"/>
              </a:rPr>
              <a:t>Virtual Classroom Tour</a:t>
            </a:r>
          </a:p>
        </p:txBody>
      </p:sp>
      <p:sp>
        <p:nvSpPr>
          <p:cNvPr id="27" name="TextBox 26"/>
          <p:cNvSpPr txBox="1"/>
          <p:nvPr/>
        </p:nvSpPr>
        <p:spPr>
          <a:xfrm>
            <a:off x="5095875" y="6450013"/>
            <a:ext cx="914400" cy="246062"/>
          </a:xfrm>
          <a:prstGeom prst="rect">
            <a:avLst/>
          </a:prstGeom>
          <a:noFill/>
          <a:ln>
            <a:noFill/>
          </a:ln>
          <a:effectLst>
            <a:outerShdw blurRad="50800" dist="38100" dir="2700000" algn="tl" rotWithShape="0">
              <a:prstClr val="black">
                <a:alpha val="40000"/>
              </a:prstClr>
            </a:outerShdw>
          </a:effectLst>
        </p:spPr>
        <p:txBody>
          <a:bodyPr anchor="ctr">
            <a:spAutoFit/>
          </a:bodyPr>
          <a:lstStyle/>
          <a:p>
            <a:pPr>
              <a:defRPr/>
            </a:pPr>
            <a:r>
              <a:rPr lang="en-GB" sz="1500" dirty="0">
                <a:solidFill>
                  <a:schemeClr val="bg1"/>
                </a:solidFill>
                <a:effectLst>
                  <a:outerShdw blurRad="38100" dist="38100" dir="2700000" algn="tl">
                    <a:srgbClr val="000000">
                      <a:alpha val="43137"/>
                    </a:srgbClr>
                  </a:outerShdw>
                </a:effectLst>
              </a:rPr>
              <a:t>Web search</a:t>
            </a:r>
          </a:p>
        </p:txBody>
      </p:sp>
      <p:sp>
        <p:nvSpPr>
          <p:cNvPr id="1033" name="Rectangle 9">
            <a:hlinkClick r:id="" action="ppaction://hlinkshowjump?jump=endshow"/>
          </p:cNvPr>
          <p:cNvSpPr>
            <a:spLocks noChangeArrowheads="1"/>
          </p:cNvSpPr>
          <p:nvPr/>
        </p:nvSpPr>
        <p:spPr bwMode="auto">
          <a:xfrm>
            <a:off x="5911850" y="6453188"/>
            <a:ext cx="671513" cy="304800"/>
          </a:xfrm>
          <a:prstGeom prst="rect">
            <a:avLst/>
          </a:prstGeom>
          <a:solidFill>
            <a:srgbClr val="FFFFFF">
              <a:alpha val="0"/>
            </a:srgbClr>
          </a:solidFill>
          <a:ln w="9525">
            <a:noFill/>
            <a:miter lim="800000"/>
            <a:headEnd/>
            <a:tailEnd/>
          </a:ln>
          <a:effectLst/>
        </p:spPr>
        <p:txBody>
          <a:bodyPr wrap="none" anchor="ctr"/>
          <a:lstStyle/>
          <a:p>
            <a:pPr>
              <a:defRPr/>
            </a:pPr>
            <a:endParaRPr lang="en-GB"/>
          </a:p>
        </p:txBody>
      </p:sp>
      <p:sp>
        <p:nvSpPr>
          <p:cNvPr id="1036" name="Rectangle 12">
            <a:hlinkClick r:id="rId9"/>
          </p:cNvPr>
          <p:cNvSpPr>
            <a:spLocks noChangeArrowheads="1"/>
          </p:cNvSpPr>
          <p:nvPr/>
        </p:nvSpPr>
        <p:spPr bwMode="auto">
          <a:xfrm>
            <a:off x="4838700" y="6462713"/>
            <a:ext cx="1016000" cy="304800"/>
          </a:xfrm>
          <a:prstGeom prst="rect">
            <a:avLst/>
          </a:prstGeom>
          <a:solidFill>
            <a:srgbClr val="FFFFFF">
              <a:alpha val="0"/>
            </a:srgbClr>
          </a:solidFill>
          <a:ln w="9525">
            <a:noFill/>
            <a:miter lim="800000"/>
            <a:headEnd/>
            <a:tailEnd/>
          </a:ln>
          <a:effectLst/>
        </p:spPr>
        <p:txBody>
          <a:bodyPr wrap="none" anchor="ctr"/>
          <a:lstStyle/>
          <a:p>
            <a:pPr>
              <a:defRPr/>
            </a:pPr>
            <a:endParaRPr lang="en-GB"/>
          </a:p>
        </p:txBody>
      </p:sp>
      <p:sp>
        <p:nvSpPr>
          <p:cNvPr id="1034" name="Rectangle 10">
            <a:hlinkClick r:id="" action="ppaction://hlinkshowjump?jump=firstslide"/>
          </p:cNvPr>
          <p:cNvSpPr>
            <a:spLocks noChangeArrowheads="1"/>
          </p:cNvSpPr>
          <p:nvPr/>
        </p:nvSpPr>
        <p:spPr bwMode="auto">
          <a:xfrm>
            <a:off x="3781425" y="6472238"/>
            <a:ext cx="962025" cy="304800"/>
          </a:xfrm>
          <a:prstGeom prst="rect">
            <a:avLst/>
          </a:prstGeom>
          <a:solidFill>
            <a:srgbClr val="FFFFFF">
              <a:alpha val="0"/>
            </a:srgbClr>
          </a:solidFill>
          <a:ln w="9525">
            <a:noFill/>
            <a:miter lim="800000"/>
            <a:headEnd/>
            <a:tailEnd/>
          </a:ln>
          <a:effectLst/>
        </p:spPr>
        <p:txBody>
          <a:bodyPr wrap="none" anchor="ctr"/>
          <a:lstStyle/>
          <a:p>
            <a:pPr>
              <a:defRPr/>
            </a:pPr>
            <a:endParaRPr lang="en-GB"/>
          </a:p>
        </p:txBody>
      </p:sp>
      <p:sp>
        <p:nvSpPr>
          <p:cNvPr id="1032" name="Rectangle 8">
            <a:hlinkClick r:id="" action="ppaction://hlinkshowjump?jump=nextslide"/>
          </p:cNvPr>
          <p:cNvSpPr>
            <a:spLocks noChangeArrowheads="1"/>
          </p:cNvSpPr>
          <p:nvPr/>
        </p:nvSpPr>
        <p:spPr bwMode="auto">
          <a:xfrm>
            <a:off x="2905125" y="6419850"/>
            <a:ext cx="819150" cy="360363"/>
          </a:xfrm>
          <a:prstGeom prst="rect">
            <a:avLst/>
          </a:prstGeom>
          <a:solidFill>
            <a:srgbClr val="FFFFFF">
              <a:alpha val="0"/>
            </a:srgbClr>
          </a:solidFill>
          <a:ln w="9525">
            <a:noFill/>
            <a:miter lim="800000"/>
            <a:headEnd/>
            <a:tailEnd/>
          </a:ln>
          <a:effectLst/>
        </p:spPr>
        <p:txBody>
          <a:bodyPr wrap="none" anchor="ctr"/>
          <a:lstStyle/>
          <a:p>
            <a:pPr>
              <a:defRPr/>
            </a:pPr>
            <a:endParaRPr lang="en-GB"/>
          </a:p>
        </p:txBody>
      </p:sp>
      <p:sp>
        <p:nvSpPr>
          <p:cNvPr id="2" name="Rectangle 7">
            <a:hlinkClick r:id="" action="ppaction://hlinkshowjump?jump=previousslide"/>
          </p:cNvPr>
          <p:cNvSpPr>
            <a:spLocks noChangeArrowheads="1"/>
          </p:cNvSpPr>
          <p:nvPr/>
        </p:nvSpPr>
        <p:spPr bwMode="auto">
          <a:xfrm>
            <a:off x="2143125" y="6467475"/>
            <a:ext cx="700088" cy="304800"/>
          </a:xfrm>
          <a:prstGeom prst="rect">
            <a:avLst/>
          </a:prstGeom>
          <a:solidFill>
            <a:srgbClr val="FFFFFF">
              <a:alpha val="0"/>
            </a:srgbClr>
          </a:solidFill>
          <a:ln w="9525">
            <a:noFill/>
            <a:miter lim="800000"/>
            <a:headEnd/>
            <a:tailEnd/>
          </a:ln>
          <a:effectLst/>
        </p:spPr>
        <p:txBody>
          <a:bodyPr wrap="none" anchor="ctr"/>
          <a:lstStyle/>
          <a:p>
            <a:pPr>
              <a:defRPr/>
            </a:pPr>
            <a:endParaRPr lang="en-GB"/>
          </a:p>
        </p:txBody>
      </p:sp>
      <p:sp>
        <p:nvSpPr>
          <p:cNvPr id="1046" name="Rectangle 22">
            <a:hlinkClick r:id="rId10" action="ppaction://hlinksldjump"/>
          </p:cNvPr>
          <p:cNvSpPr>
            <a:spLocks noChangeArrowheads="1"/>
          </p:cNvSpPr>
          <p:nvPr/>
        </p:nvSpPr>
        <p:spPr bwMode="auto">
          <a:xfrm>
            <a:off x="7124700" y="1295400"/>
            <a:ext cx="1628775" cy="228600"/>
          </a:xfrm>
          <a:prstGeom prst="rect">
            <a:avLst/>
          </a:prstGeom>
          <a:solidFill>
            <a:schemeClr val="accent1">
              <a:alpha val="0"/>
            </a:schemeClr>
          </a:solidFill>
          <a:ln w="9525">
            <a:noFill/>
            <a:miter lim="800000"/>
            <a:headEnd/>
            <a:tailEnd/>
          </a:ln>
          <a:effectLst/>
        </p:spPr>
        <p:txBody>
          <a:bodyPr wrap="none" anchor="ctr"/>
          <a:lstStyle/>
          <a:p>
            <a:pPr>
              <a:defRPr/>
            </a:pPr>
            <a:endParaRPr lang="en-GB"/>
          </a:p>
        </p:txBody>
      </p:sp>
      <p:sp>
        <p:nvSpPr>
          <p:cNvPr id="1045" name="Rectangle 21">
            <a:hlinkClick r:id="rId11" action="ppaction://hlinksldjump"/>
          </p:cNvPr>
          <p:cNvSpPr>
            <a:spLocks noChangeArrowheads="1"/>
          </p:cNvSpPr>
          <p:nvPr/>
        </p:nvSpPr>
        <p:spPr bwMode="auto">
          <a:xfrm>
            <a:off x="7162800" y="1581150"/>
            <a:ext cx="1638300" cy="219075"/>
          </a:xfrm>
          <a:prstGeom prst="rect">
            <a:avLst/>
          </a:prstGeom>
          <a:solidFill>
            <a:schemeClr val="accent1">
              <a:alpha val="0"/>
            </a:schemeClr>
          </a:solidFill>
          <a:ln w="9525">
            <a:noFill/>
            <a:miter lim="800000"/>
            <a:headEnd/>
            <a:tailEnd/>
          </a:ln>
          <a:effectLst/>
        </p:spPr>
        <p:txBody>
          <a:bodyPr wrap="none" anchor="ctr"/>
          <a:lstStyle/>
          <a:p>
            <a:pPr>
              <a:defRPr/>
            </a:pPr>
            <a:endParaRPr lang="en-GB"/>
          </a:p>
        </p:txBody>
      </p:sp>
      <p:sp>
        <p:nvSpPr>
          <p:cNvPr id="1044" name="Rectangle 20">
            <a:hlinkClick r:id="rId12" action="ppaction://hlinksldjump"/>
          </p:cNvPr>
          <p:cNvSpPr>
            <a:spLocks noChangeArrowheads="1"/>
          </p:cNvSpPr>
          <p:nvPr/>
        </p:nvSpPr>
        <p:spPr bwMode="auto">
          <a:xfrm>
            <a:off x="7153275" y="1847850"/>
            <a:ext cx="1733550" cy="238125"/>
          </a:xfrm>
          <a:prstGeom prst="rect">
            <a:avLst/>
          </a:prstGeom>
          <a:solidFill>
            <a:schemeClr val="accent1">
              <a:alpha val="0"/>
            </a:schemeClr>
          </a:solidFill>
          <a:ln w="9525">
            <a:noFill/>
            <a:miter lim="800000"/>
            <a:headEnd/>
            <a:tailEnd/>
          </a:ln>
          <a:effectLst/>
        </p:spPr>
        <p:txBody>
          <a:bodyPr wrap="none" anchor="ctr"/>
          <a:lstStyle/>
          <a:p>
            <a:pPr>
              <a:defRPr/>
            </a:pPr>
            <a:endParaRPr lang="en-GB"/>
          </a:p>
        </p:txBody>
      </p:sp>
      <p:sp>
        <p:nvSpPr>
          <p:cNvPr id="1043" name="Rectangle 19">
            <a:hlinkClick r:id="rId13" action="ppaction://hlinksldjump"/>
          </p:cNvPr>
          <p:cNvSpPr>
            <a:spLocks noChangeArrowheads="1"/>
          </p:cNvSpPr>
          <p:nvPr/>
        </p:nvSpPr>
        <p:spPr bwMode="auto">
          <a:xfrm>
            <a:off x="7162800" y="2333625"/>
            <a:ext cx="1695450" cy="238125"/>
          </a:xfrm>
          <a:prstGeom prst="rect">
            <a:avLst/>
          </a:prstGeom>
          <a:solidFill>
            <a:schemeClr val="accent1">
              <a:alpha val="0"/>
            </a:schemeClr>
          </a:solidFill>
          <a:ln w="9525">
            <a:noFill/>
            <a:miter lim="800000"/>
            <a:headEnd/>
            <a:tailEnd/>
          </a:ln>
          <a:effectLst/>
        </p:spPr>
        <p:txBody>
          <a:bodyPr wrap="none" anchor="ctr"/>
          <a:lstStyle/>
          <a:p>
            <a:pPr>
              <a:defRPr/>
            </a:pPr>
            <a:endParaRPr lang="en-GB"/>
          </a:p>
        </p:txBody>
      </p:sp>
      <p:sp>
        <p:nvSpPr>
          <p:cNvPr id="1042" name="Rectangle 18">
            <a:hlinkClick r:id="rId14" action="ppaction://hlinksldjump"/>
          </p:cNvPr>
          <p:cNvSpPr>
            <a:spLocks noChangeArrowheads="1"/>
          </p:cNvSpPr>
          <p:nvPr/>
        </p:nvSpPr>
        <p:spPr bwMode="auto">
          <a:xfrm>
            <a:off x="7199313" y="2609850"/>
            <a:ext cx="1630362" cy="209550"/>
          </a:xfrm>
          <a:prstGeom prst="rect">
            <a:avLst/>
          </a:prstGeom>
          <a:solidFill>
            <a:schemeClr val="accent1">
              <a:alpha val="0"/>
            </a:schemeClr>
          </a:solidFill>
          <a:ln w="9525">
            <a:noFill/>
            <a:miter lim="800000"/>
            <a:headEnd/>
            <a:tailEnd/>
          </a:ln>
          <a:effectLst/>
        </p:spPr>
        <p:txBody>
          <a:bodyPr wrap="none" anchor="ctr"/>
          <a:lstStyle/>
          <a:p>
            <a:pPr>
              <a:defRPr/>
            </a:pPr>
            <a:endParaRPr lang="en-GB"/>
          </a:p>
        </p:txBody>
      </p:sp>
      <p:sp>
        <p:nvSpPr>
          <p:cNvPr id="32" name="TextBox 31"/>
          <p:cNvSpPr txBox="1"/>
          <p:nvPr userDrawn="1"/>
        </p:nvSpPr>
        <p:spPr>
          <a:xfrm>
            <a:off x="7172325" y="2009775"/>
            <a:ext cx="1524000" cy="276999"/>
          </a:xfrm>
          <a:prstGeom prst="rect">
            <a:avLst/>
          </a:prstGeom>
          <a:noFill/>
        </p:spPr>
        <p:txBody>
          <a:bodyPr>
            <a:spAutoFit/>
          </a:bodyPr>
          <a:lstStyle/>
          <a:p>
            <a:pPr>
              <a:defRPr/>
            </a:pPr>
            <a:r>
              <a:rPr lang="en-GB" sz="1800" dirty="0" smtClean="0">
                <a:solidFill>
                  <a:srgbClr val="0067B4"/>
                </a:solidFill>
                <a:latin typeface="Arial Narrow" pitchFamily="34" charset="0"/>
              </a:rPr>
              <a:t>Work Samples</a:t>
            </a:r>
            <a:endParaRPr lang="en-GB" sz="1800" dirty="0">
              <a:solidFill>
                <a:srgbClr val="0067B4"/>
              </a:solidFill>
              <a:latin typeface="Arial Narrow" pitchFamily="34" charset="0"/>
            </a:endParaRPr>
          </a:p>
        </p:txBody>
      </p:sp>
      <p:sp>
        <p:nvSpPr>
          <p:cNvPr id="40" name="Rectangle 20">
            <a:hlinkClick r:id="rId15" action="ppaction://hlinksldjump"/>
          </p:cNvPr>
          <p:cNvSpPr>
            <a:spLocks noChangeArrowheads="1"/>
          </p:cNvSpPr>
          <p:nvPr userDrawn="1"/>
        </p:nvSpPr>
        <p:spPr bwMode="auto">
          <a:xfrm>
            <a:off x="7181850" y="2095500"/>
            <a:ext cx="1733550" cy="238125"/>
          </a:xfrm>
          <a:prstGeom prst="rect">
            <a:avLst/>
          </a:prstGeom>
          <a:solidFill>
            <a:schemeClr val="accent1">
              <a:alpha val="0"/>
            </a:schemeClr>
          </a:solidFill>
          <a:ln w="9525">
            <a:noFill/>
            <a:miter lim="800000"/>
            <a:headEnd/>
            <a:tailEnd/>
          </a:ln>
          <a:effectLst/>
        </p:spPr>
        <p:txBody>
          <a:bodyPr wrap="none" anchor="ctr"/>
          <a:lstStyle/>
          <a:p>
            <a:pPr>
              <a:defRPr/>
            </a:pPr>
            <a:endParaRPr lang="en-GB"/>
          </a:p>
        </p:txBody>
      </p:sp>
      <p:pic>
        <p:nvPicPr>
          <p:cNvPr id="41" name="Picture 40" descr="igorot_shakespeare.png"/>
          <p:cNvPicPr>
            <a:picLocks noChangeAspect="1"/>
          </p:cNvPicPr>
          <p:nvPr userDrawn="1"/>
        </p:nvPicPr>
        <p:blipFill>
          <a:blip r:embed="rId16"/>
          <a:stretch>
            <a:fillRect/>
          </a:stretch>
        </p:blipFill>
        <p:spPr>
          <a:xfrm>
            <a:off x="7250926" y="3028950"/>
            <a:ext cx="1645423" cy="269557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ransition advClick="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package" Target="../embeddings/Microsoft_Office_Word_Document1.docx"/><Relationship Id="rId4" Type="http://schemas.openxmlformats.org/officeDocument/2006/relationships/slide" Target="slide6.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oleObject" Target="../embeddings/oleObject1.bin"/><Relationship Id="rId4" Type="http://schemas.openxmlformats.org/officeDocument/2006/relationships/package" Target="../embeddings/Microsoft_Office_Word_Document2.docx"/></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oleObject" Target="../embeddings/Microsoft_Office_Word_97_-_2003_Document2.doc"/><Relationship Id="rId4" Type="http://schemas.openxmlformats.org/officeDocument/2006/relationships/oleObject" Target="../embeddings/Microsoft_Office_Word_97_-_2003_Document1.doc"/></Relationships>
</file>

<file path=ppt/slides/_rels/slide4.xml.rels><?xml version="1.0" encoding="UTF-8" standalone="yes"?>
<Relationships xmlns="http://schemas.openxmlformats.org/package/2006/relationships"><Relationship Id="rId8" Type="http://schemas.openxmlformats.org/officeDocument/2006/relationships/oleObject" Target="../embeddings/Microsoft_Office_Word_97_-_2003_Document5.doc"/><Relationship Id="rId3" Type="http://schemas.openxmlformats.org/officeDocument/2006/relationships/oleObject" Target="../embeddings/Microsoft_Office_Word_97_-_2003_Document3.doc"/><Relationship Id="rId7" Type="http://schemas.openxmlformats.org/officeDocument/2006/relationships/oleObject" Target="../embeddings/Microsoft_Office_Word_97_-_2003_Document4.doc"/><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oleObject" Target="../embeddings/Microsoft_Office_Word_97_-_2003_Document7.doc"/><Relationship Id="rId5" Type="http://schemas.openxmlformats.org/officeDocument/2006/relationships/oleObject" Target="../embeddings/Microsoft_Office_Excel_97-2003_Worksheet6.xls"/><Relationship Id="rId4" Type="http://schemas.openxmlformats.org/officeDocument/2006/relationships/package" Target="../embeddings/Microsoft_Office_Word_Document3.docx"/></Relationships>
</file>

<file path=ppt/slides/_rels/slide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7" name="Text Box 13"/>
          <p:cNvSpPr txBox="1">
            <a:spLocks noChangeArrowheads="1"/>
          </p:cNvSpPr>
          <p:nvPr/>
        </p:nvSpPr>
        <p:spPr bwMode="auto">
          <a:xfrm>
            <a:off x="661988" y="5514975"/>
            <a:ext cx="1600200" cy="260350"/>
          </a:xfrm>
          <a:prstGeom prst="rect">
            <a:avLst/>
          </a:prstGeom>
          <a:noFill/>
          <a:ln w="9525">
            <a:noFill/>
            <a:miter lim="800000"/>
            <a:headEnd/>
            <a:tailEnd/>
          </a:ln>
        </p:spPr>
        <p:txBody>
          <a:bodyPr>
            <a:spAutoFit/>
          </a:bodyPr>
          <a:lstStyle/>
          <a:p>
            <a:pPr algn="r">
              <a:spcBef>
                <a:spcPct val="50000"/>
              </a:spcBef>
            </a:pPr>
            <a:r>
              <a:rPr lang="en-US" sz="1100" baseline="0">
                <a:solidFill>
                  <a:srgbClr val="000066"/>
                </a:solidFill>
              </a:rPr>
              <a:t>Documents</a:t>
            </a:r>
          </a:p>
        </p:txBody>
      </p:sp>
      <p:sp>
        <p:nvSpPr>
          <p:cNvPr id="2118" name="Rectangle 18">
            <a:hlinkClick r:id="rId4" action="ppaction://hlinksldjump"/>
          </p:cNvPr>
          <p:cNvSpPr>
            <a:spLocks noChangeArrowheads="1"/>
          </p:cNvSpPr>
          <p:nvPr/>
        </p:nvSpPr>
        <p:spPr bwMode="auto">
          <a:xfrm>
            <a:off x="1274763" y="6438900"/>
            <a:ext cx="682625" cy="347663"/>
          </a:xfrm>
          <a:prstGeom prst="rect">
            <a:avLst/>
          </a:prstGeom>
          <a:noFill/>
          <a:ln w="9525">
            <a:noFill/>
            <a:miter lim="800000"/>
            <a:headEnd/>
            <a:tailEnd/>
          </a:ln>
        </p:spPr>
        <p:txBody>
          <a:bodyPr wrap="none" anchor="ctr"/>
          <a:lstStyle/>
          <a:p>
            <a:endParaRPr lang="en-GB"/>
          </a:p>
        </p:txBody>
      </p:sp>
      <p:sp>
        <p:nvSpPr>
          <p:cNvPr id="2119" name="Text Box 22"/>
          <p:cNvSpPr txBox="1">
            <a:spLocks noChangeArrowheads="1"/>
          </p:cNvSpPr>
          <p:nvPr/>
        </p:nvSpPr>
        <p:spPr bwMode="auto">
          <a:xfrm>
            <a:off x="7226300" y="5651500"/>
            <a:ext cx="1028700" cy="366713"/>
          </a:xfrm>
          <a:prstGeom prst="rect">
            <a:avLst/>
          </a:prstGeom>
          <a:noFill/>
          <a:ln w="9525">
            <a:noFill/>
            <a:miter lim="800000"/>
            <a:headEnd/>
            <a:tailEnd/>
          </a:ln>
        </p:spPr>
        <p:txBody>
          <a:bodyPr>
            <a:spAutoFit/>
          </a:bodyPr>
          <a:lstStyle/>
          <a:p>
            <a:pPr>
              <a:spcBef>
                <a:spcPct val="50000"/>
              </a:spcBef>
            </a:pPr>
            <a:endParaRPr lang="nb-NO" sz="1800" b="0" baseline="0"/>
          </a:p>
        </p:txBody>
      </p:sp>
      <p:grpSp>
        <p:nvGrpSpPr>
          <p:cNvPr id="2120" name="Group 34"/>
          <p:cNvGrpSpPr>
            <a:grpSpLocks/>
          </p:cNvGrpSpPr>
          <p:nvPr/>
        </p:nvGrpSpPr>
        <p:grpSpPr bwMode="auto">
          <a:xfrm>
            <a:off x="641350" y="5006975"/>
            <a:ext cx="6221413" cy="260350"/>
            <a:chOff x="508" y="3230"/>
            <a:chExt cx="3919" cy="164"/>
          </a:xfrm>
        </p:grpSpPr>
        <p:sp>
          <p:nvSpPr>
            <p:cNvPr id="2143" name="Text Box 35"/>
            <p:cNvSpPr txBox="1">
              <a:spLocks noChangeArrowheads="1"/>
            </p:cNvSpPr>
            <p:nvPr/>
          </p:nvSpPr>
          <p:spPr bwMode="auto">
            <a:xfrm>
              <a:off x="508" y="3230"/>
              <a:ext cx="1008" cy="164"/>
            </a:xfrm>
            <a:prstGeom prst="rect">
              <a:avLst/>
            </a:prstGeom>
            <a:noFill/>
            <a:ln w="9525">
              <a:noFill/>
              <a:miter lim="800000"/>
              <a:headEnd/>
              <a:tailEnd/>
            </a:ln>
          </p:spPr>
          <p:txBody>
            <a:bodyPr>
              <a:spAutoFit/>
            </a:bodyPr>
            <a:lstStyle/>
            <a:p>
              <a:pPr algn="r">
                <a:spcBef>
                  <a:spcPct val="50000"/>
                </a:spcBef>
              </a:pPr>
              <a:r>
                <a:rPr lang="nb-NO" sz="1100" baseline="0" dirty="0">
                  <a:solidFill>
                    <a:srgbClr val="000066"/>
                  </a:solidFill>
                </a:rPr>
                <a:t>Authors</a:t>
              </a:r>
            </a:p>
          </p:txBody>
        </p:sp>
        <p:sp>
          <p:nvSpPr>
            <p:cNvPr id="2144" name="Text Box 36"/>
            <p:cNvSpPr txBox="1">
              <a:spLocks noChangeArrowheads="1"/>
            </p:cNvSpPr>
            <p:nvPr/>
          </p:nvSpPr>
          <p:spPr bwMode="auto">
            <a:xfrm>
              <a:off x="1518" y="3230"/>
              <a:ext cx="2909" cy="164"/>
            </a:xfrm>
            <a:prstGeom prst="rect">
              <a:avLst/>
            </a:prstGeom>
            <a:noFill/>
            <a:ln w="9525">
              <a:noFill/>
              <a:miter lim="800000"/>
              <a:headEnd/>
              <a:tailEnd/>
            </a:ln>
          </p:spPr>
          <p:txBody>
            <a:bodyPr>
              <a:spAutoFit/>
            </a:bodyPr>
            <a:lstStyle/>
            <a:p>
              <a:pPr>
                <a:spcBef>
                  <a:spcPct val="50000"/>
                </a:spcBef>
              </a:pPr>
              <a:r>
                <a:rPr lang="en-US" sz="1100" b="0" baseline="0">
                  <a:solidFill>
                    <a:srgbClr val="000066"/>
                  </a:solidFill>
                </a:rPr>
                <a:t>Warren Ambat, Baguio City National High School, Philippines</a:t>
              </a:r>
            </a:p>
          </p:txBody>
        </p:sp>
      </p:grpSp>
      <p:grpSp>
        <p:nvGrpSpPr>
          <p:cNvPr id="2121" name="Group 37"/>
          <p:cNvGrpSpPr>
            <a:grpSpLocks/>
          </p:cNvGrpSpPr>
          <p:nvPr/>
        </p:nvGrpSpPr>
        <p:grpSpPr bwMode="auto">
          <a:xfrm>
            <a:off x="433388" y="2338392"/>
            <a:ext cx="6472237" cy="1062039"/>
            <a:chOff x="365" y="1310"/>
            <a:chExt cx="4077" cy="669"/>
          </a:xfrm>
        </p:grpSpPr>
        <p:sp>
          <p:nvSpPr>
            <p:cNvPr id="2141" name="Text Box 38"/>
            <p:cNvSpPr txBox="1">
              <a:spLocks noChangeArrowheads="1"/>
            </p:cNvSpPr>
            <p:nvPr/>
          </p:nvSpPr>
          <p:spPr bwMode="auto">
            <a:xfrm>
              <a:off x="1518" y="1310"/>
              <a:ext cx="2924" cy="669"/>
            </a:xfrm>
            <a:prstGeom prst="rect">
              <a:avLst/>
            </a:prstGeom>
            <a:noFill/>
            <a:ln w="9525">
              <a:noFill/>
              <a:miter lim="800000"/>
              <a:headEnd/>
              <a:tailEnd/>
            </a:ln>
          </p:spPr>
          <p:txBody>
            <a:bodyPr>
              <a:spAutoFit/>
            </a:bodyPr>
            <a:lstStyle/>
            <a:p>
              <a:pPr>
                <a:buSzPct val="110000"/>
              </a:pPr>
              <a:r>
                <a:rPr lang="en-US" sz="900" b="0" baseline="0" dirty="0">
                  <a:solidFill>
                    <a:srgbClr val="000066"/>
                  </a:solidFill>
                </a:rPr>
                <a:t>1. Appreciate and understand the language of William Shakespeare by paraphrasing; </a:t>
              </a:r>
              <a:r>
                <a:rPr lang="en-US" sz="900" b="0" baseline="0" dirty="0" smtClean="0">
                  <a:solidFill>
                    <a:srgbClr val="000066"/>
                  </a:solidFill>
                </a:rPr>
                <a:t>2. Use the internet to find help in understanding archaic words and key lines used in one of Shakespeare’s plays; 3. Practice </a:t>
              </a:r>
              <a:r>
                <a:rPr lang="en-US" sz="900" b="0" baseline="0" dirty="0">
                  <a:solidFill>
                    <a:srgbClr val="000066"/>
                  </a:solidFill>
                </a:rPr>
                <a:t>creativity and resourcefulness in localizing a play of William Shakespeare; </a:t>
              </a:r>
              <a:r>
                <a:rPr lang="en-US" sz="900" b="0" baseline="0" dirty="0" smtClean="0">
                  <a:solidFill>
                    <a:srgbClr val="000066"/>
                  </a:solidFill>
                </a:rPr>
                <a:t>4. Act out and film the revised script of the play; 5. Show </a:t>
              </a:r>
              <a:r>
                <a:rPr lang="en-US" sz="900" b="0" baseline="0" dirty="0">
                  <a:solidFill>
                    <a:srgbClr val="000066"/>
                  </a:solidFill>
                </a:rPr>
                <a:t>understanding of local customs and traditions by accurately infusing them in the </a:t>
              </a:r>
              <a:r>
                <a:rPr lang="en-US" sz="900" b="0" baseline="0" dirty="0" smtClean="0">
                  <a:solidFill>
                    <a:srgbClr val="000066"/>
                  </a:solidFill>
                </a:rPr>
                <a:t>play; 6. Show thorough understanding and appreciation by writing a composition containing one’s realizations and analysis of the play.</a:t>
              </a:r>
              <a:endParaRPr lang="en-US" sz="900" b="0" baseline="0" dirty="0">
                <a:solidFill>
                  <a:srgbClr val="000066"/>
                </a:solidFill>
              </a:endParaRPr>
            </a:p>
          </p:txBody>
        </p:sp>
        <p:sp>
          <p:nvSpPr>
            <p:cNvPr id="2142" name="Text Box 39"/>
            <p:cNvSpPr txBox="1">
              <a:spLocks noChangeArrowheads="1"/>
            </p:cNvSpPr>
            <p:nvPr/>
          </p:nvSpPr>
          <p:spPr bwMode="auto">
            <a:xfrm>
              <a:off x="365" y="1328"/>
              <a:ext cx="1156" cy="173"/>
            </a:xfrm>
            <a:prstGeom prst="rect">
              <a:avLst/>
            </a:prstGeom>
            <a:noFill/>
            <a:ln w="9525">
              <a:noFill/>
              <a:miter lim="800000"/>
              <a:headEnd/>
              <a:tailEnd/>
            </a:ln>
          </p:spPr>
          <p:txBody>
            <a:bodyPr>
              <a:spAutoFit/>
            </a:bodyPr>
            <a:lstStyle/>
            <a:p>
              <a:pPr algn="r">
                <a:spcBef>
                  <a:spcPct val="50000"/>
                </a:spcBef>
              </a:pPr>
              <a:r>
                <a:rPr lang="nb-NO" baseline="0">
                  <a:solidFill>
                    <a:srgbClr val="000066"/>
                  </a:solidFill>
                </a:rPr>
                <a:t>Objectives</a:t>
              </a:r>
            </a:p>
          </p:txBody>
        </p:sp>
      </p:grpSp>
      <p:grpSp>
        <p:nvGrpSpPr>
          <p:cNvPr id="2122" name="Group 40"/>
          <p:cNvGrpSpPr>
            <a:grpSpLocks/>
          </p:cNvGrpSpPr>
          <p:nvPr/>
        </p:nvGrpSpPr>
        <p:grpSpPr bwMode="auto">
          <a:xfrm>
            <a:off x="446088" y="4402138"/>
            <a:ext cx="6367462" cy="263525"/>
            <a:chOff x="365" y="3037"/>
            <a:chExt cx="4011" cy="166"/>
          </a:xfrm>
        </p:grpSpPr>
        <p:sp>
          <p:nvSpPr>
            <p:cNvPr id="2139" name="Text Box 41"/>
            <p:cNvSpPr txBox="1">
              <a:spLocks noChangeArrowheads="1"/>
            </p:cNvSpPr>
            <p:nvPr/>
          </p:nvSpPr>
          <p:spPr bwMode="auto">
            <a:xfrm>
              <a:off x="1518" y="3038"/>
              <a:ext cx="2858" cy="165"/>
            </a:xfrm>
            <a:prstGeom prst="rect">
              <a:avLst/>
            </a:prstGeom>
            <a:noFill/>
            <a:ln w="9525">
              <a:noFill/>
              <a:miter lim="800000"/>
              <a:headEnd/>
              <a:tailEnd/>
            </a:ln>
          </p:spPr>
          <p:txBody>
            <a:bodyPr>
              <a:spAutoFit/>
            </a:bodyPr>
            <a:lstStyle/>
            <a:p>
              <a:pPr>
                <a:spcBef>
                  <a:spcPct val="50000"/>
                </a:spcBef>
              </a:pPr>
              <a:r>
                <a:rPr lang="nb-NO" sz="1100" b="0" baseline="0">
                  <a:solidFill>
                    <a:srgbClr val="000066"/>
                  </a:solidFill>
                </a:rPr>
                <a:t>Microsoft Internet Explorer, Microsoft Word, Windows Movie Maker 2</a:t>
              </a:r>
            </a:p>
          </p:txBody>
        </p:sp>
        <p:sp>
          <p:nvSpPr>
            <p:cNvPr id="2140" name="Text Box 42"/>
            <p:cNvSpPr txBox="1">
              <a:spLocks noChangeArrowheads="1"/>
            </p:cNvSpPr>
            <p:nvPr/>
          </p:nvSpPr>
          <p:spPr bwMode="auto">
            <a:xfrm>
              <a:off x="365" y="3037"/>
              <a:ext cx="1156" cy="164"/>
            </a:xfrm>
            <a:prstGeom prst="rect">
              <a:avLst/>
            </a:prstGeom>
            <a:noFill/>
            <a:ln w="9525">
              <a:noFill/>
              <a:miter lim="800000"/>
              <a:headEnd/>
              <a:tailEnd/>
            </a:ln>
          </p:spPr>
          <p:txBody>
            <a:bodyPr>
              <a:spAutoFit/>
            </a:bodyPr>
            <a:lstStyle/>
            <a:p>
              <a:pPr algn="r">
                <a:spcBef>
                  <a:spcPct val="50000"/>
                </a:spcBef>
              </a:pPr>
              <a:r>
                <a:rPr lang="nb-NO" sz="1100" baseline="0" dirty="0">
                  <a:solidFill>
                    <a:srgbClr val="000066"/>
                  </a:solidFill>
                </a:rPr>
                <a:t>Software</a:t>
              </a:r>
            </a:p>
          </p:txBody>
        </p:sp>
      </p:grpSp>
      <p:grpSp>
        <p:nvGrpSpPr>
          <p:cNvPr id="2123" name="Group 43"/>
          <p:cNvGrpSpPr>
            <a:grpSpLocks/>
          </p:cNvGrpSpPr>
          <p:nvPr/>
        </p:nvGrpSpPr>
        <p:grpSpPr bwMode="auto">
          <a:xfrm>
            <a:off x="428625" y="3387727"/>
            <a:ext cx="6423025" cy="1062038"/>
            <a:chOff x="360" y="2478"/>
            <a:chExt cx="4046" cy="669"/>
          </a:xfrm>
        </p:grpSpPr>
        <p:sp>
          <p:nvSpPr>
            <p:cNvPr id="2137" name="Text Box 44"/>
            <p:cNvSpPr txBox="1">
              <a:spLocks noChangeArrowheads="1"/>
            </p:cNvSpPr>
            <p:nvPr/>
          </p:nvSpPr>
          <p:spPr bwMode="auto">
            <a:xfrm>
              <a:off x="360" y="2502"/>
              <a:ext cx="1156" cy="164"/>
            </a:xfrm>
            <a:prstGeom prst="rect">
              <a:avLst/>
            </a:prstGeom>
            <a:noFill/>
            <a:ln w="9525">
              <a:noFill/>
              <a:miter lim="800000"/>
              <a:headEnd/>
              <a:tailEnd/>
            </a:ln>
          </p:spPr>
          <p:txBody>
            <a:bodyPr>
              <a:spAutoFit/>
            </a:bodyPr>
            <a:lstStyle/>
            <a:p>
              <a:pPr algn="r">
                <a:spcBef>
                  <a:spcPct val="50000"/>
                </a:spcBef>
              </a:pPr>
              <a:r>
                <a:rPr lang="nb-NO" sz="1100" baseline="0" dirty="0">
                  <a:solidFill>
                    <a:srgbClr val="000066"/>
                  </a:solidFill>
                </a:rPr>
                <a:t>Description</a:t>
              </a:r>
            </a:p>
          </p:txBody>
        </p:sp>
        <p:sp>
          <p:nvSpPr>
            <p:cNvPr id="2138" name="Text Box 45"/>
            <p:cNvSpPr txBox="1">
              <a:spLocks noChangeArrowheads="1"/>
            </p:cNvSpPr>
            <p:nvPr/>
          </p:nvSpPr>
          <p:spPr bwMode="auto">
            <a:xfrm>
              <a:off x="1518" y="2478"/>
              <a:ext cx="2888" cy="669"/>
            </a:xfrm>
            <a:prstGeom prst="rect">
              <a:avLst/>
            </a:prstGeom>
            <a:noFill/>
            <a:ln w="9525">
              <a:noFill/>
              <a:miter lim="800000"/>
              <a:headEnd/>
              <a:tailEnd/>
            </a:ln>
          </p:spPr>
          <p:txBody>
            <a:bodyPr>
              <a:spAutoFit/>
            </a:bodyPr>
            <a:lstStyle/>
            <a:p>
              <a:r>
                <a:rPr lang="en-US" sz="900" b="0" baseline="0" dirty="0">
                  <a:solidFill>
                    <a:srgbClr val="000066"/>
                  </a:solidFill>
                </a:rPr>
                <a:t>Tradition and Technology blend to aid students understand and appreciate a Shakespearean play. In phase 1, students modernize a Shakespearean play’s language making use of the internet to find help in understanding the original script; they then localize the setting to reflect either the modern local  community or ancient community customs and traditions. In phase 2, students film the play and edit it using Windows Movie Maker 2</a:t>
              </a:r>
              <a:r>
                <a:rPr lang="en-US" sz="900" b="0" baseline="0" dirty="0" smtClean="0">
                  <a:solidFill>
                    <a:srgbClr val="000066"/>
                  </a:solidFill>
                </a:rPr>
                <a:t>. In phase 3, students put into writing their personal realizations and analysis of the play.</a:t>
              </a:r>
              <a:endParaRPr lang="en-US" sz="900" b="0" baseline="0" dirty="0">
                <a:solidFill>
                  <a:srgbClr val="000066"/>
                </a:solidFill>
              </a:endParaRPr>
            </a:p>
          </p:txBody>
        </p:sp>
      </p:grpSp>
      <p:grpSp>
        <p:nvGrpSpPr>
          <p:cNvPr id="2124" name="Group 49"/>
          <p:cNvGrpSpPr>
            <a:grpSpLocks/>
          </p:cNvGrpSpPr>
          <p:nvPr/>
        </p:nvGrpSpPr>
        <p:grpSpPr bwMode="auto">
          <a:xfrm>
            <a:off x="431800" y="1697038"/>
            <a:ext cx="6523038" cy="276225"/>
            <a:chOff x="361" y="942"/>
            <a:chExt cx="4109" cy="117"/>
          </a:xfrm>
        </p:grpSpPr>
        <p:sp>
          <p:nvSpPr>
            <p:cNvPr id="2135" name="Text Box 50"/>
            <p:cNvSpPr txBox="1">
              <a:spLocks noChangeArrowheads="1"/>
            </p:cNvSpPr>
            <p:nvPr/>
          </p:nvSpPr>
          <p:spPr bwMode="auto">
            <a:xfrm>
              <a:off x="361" y="943"/>
              <a:ext cx="1156" cy="116"/>
            </a:xfrm>
            <a:prstGeom prst="rect">
              <a:avLst/>
            </a:prstGeom>
            <a:noFill/>
            <a:ln w="9525">
              <a:noFill/>
              <a:miter lim="800000"/>
              <a:headEnd/>
              <a:tailEnd/>
            </a:ln>
          </p:spPr>
          <p:txBody>
            <a:bodyPr>
              <a:spAutoFit/>
            </a:bodyPr>
            <a:lstStyle/>
            <a:p>
              <a:pPr algn="r">
                <a:spcBef>
                  <a:spcPct val="50000"/>
                </a:spcBef>
              </a:pPr>
              <a:r>
                <a:rPr lang="nb-NO" baseline="0">
                  <a:solidFill>
                    <a:srgbClr val="000066"/>
                  </a:solidFill>
                </a:rPr>
                <a:t>Learning Areas</a:t>
              </a:r>
            </a:p>
          </p:txBody>
        </p:sp>
        <p:sp>
          <p:nvSpPr>
            <p:cNvPr id="2136" name="Text Box 51"/>
            <p:cNvSpPr txBox="1">
              <a:spLocks noChangeArrowheads="1"/>
            </p:cNvSpPr>
            <p:nvPr/>
          </p:nvSpPr>
          <p:spPr bwMode="auto">
            <a:xfrm>
              <a:off x="1519" y="942"/>
              <a:ext cx="2951" cy="110"/>
            </a:xfrm>
            <a:prstGeom prst="rect">
              <a:avLst/>
            </a:prstGeom>
            <a:noFill/>
            <a:ln w="9525">
              <a:noFill/>
              <a:miter lim="800000"/>
              <a:headEnd/>
              <a:tailEnd/>
            </a:ln>
          </p:spPr>
          <p:txBody>
            <a:bodyPr>
              <a:spAutoFit/>
            </a:bodyPr>
            <a:lstStyle/>
            <a:p>
              <a:pPr>
                <a:spcBef>
                  <a:spcPct val="50000"/>
                </a:spcBef>
              </a:pPr>
              <a:r>
                <a:rPr lang="en-US" sz="1100" b="0" baseline="0">
                  <a:solidFill>
                    <a:srgbClr val="000066"/>
                  </a:solidFill>
                </a:rPr>
                <a:t>English</a:t>
              </a:r>
            </a:p>
          </p:txBody>
        </p:sp>
      </p:grpSp>
      <p:grpSp>
        <p:nvGrpSpPr>
          <p:cNvPr id="2125" name="Group 52"/>
          <p:cNvGrpSpPr>
            <a:grpSpLocks/>
          </p:cNvGrpSpPr>
          <p:nvPr/>
        </p:nvGrpSpPr>
        <p:grpSpPr bwMode="auto">
          <a:xfrm>
            <a:off x="430213" y="2009775"/>
            <a:ext cx="6530975" cy="274638"/>
            <a:chOff x="362" y="1094"/>
            <a:chExt cx="4114" cy="173"/>
          </a:xfrm>
        </p:grpSpPr>
        <p:sp>
          <p:nvSpPr>
            <p:cNvPr id="2133" name="Text Box 53"/>
            <p:cNvSpPr txBox="1">
              <a:spLocks noChangeArrowheads="1"/>
            </p:cNvSpPr>
            <p:nvPr/>
          </p:nvSpPr>
          <p:spPr bwMode="auto">
            <a:xfrm>
              <a:off x="362" y="1094"/>
              <a:ext cx="1156" cy="173"/>
            </a:xfrm>
            <a:prstGeom prst="rect">
              <a:avLst/>
            </a:prstGeom>
            <a:noFill/>
            <a:ln w="9525">
              <a:noFill/>
              <a:miter lim="800000"/>
              <a:headEnd/>
              <a:tailEnd/>
            </a:ln>
          </p:spPr>
          <p:txBody>
            <a:bodyPr>
              <a:spAutoFit/>
            </a:bodyPr>
            <a:lstStyle/>
            <a:p>
              <a:pPr algn="r">
                <a:spcBef>
                  <a:spcPct val="50000"/>
                </a:spcBef>
              </a:pPr>
              <a:r>
                <a:rPr lang="nb-NO" baseline="0">
                  <a:solidFill>
                    <a:srgbClr val="000066"/>
                  </a:solidFill>
                </a:rPr>
                <a:t>Levels</a:t>
              </a:r>
            </a:p>
          </p:txBody>
        </p:sp>
        <p:sp>
          <p:nvSpPr>
            <p:cNvPr id="2134" name="Text Box 54"/>
            <p:cNvSpPr txBox="1">
              <a:spLocks noChangeArrowheads="1"/>
            </p:cNvSpPr>
            <p:nvPr/>
          </p:nvSpPr>
          <p:spPr bwMode="auto">
            <a:xfrm>
              <a:off x="1518" y="1095"/>
              <a:ext cx="2958" cy="164"/>
            </a:xfrm>
            <a:prstGeom prst="rect">
              <a:avLst/>
            </a:prstGeom>
            <a:noFill/>
            <a:ln w="9525">
              <a:noFill/>
              <a:miter lim="800000"/>
              <a:headEnd/>
              <a:tailEnd/>
            </a:ln>
          </p:spPr>
          <p:txBody>
            <a:bodyPr>
              <a:spAutoFit/>
            </a:bodyPr>
            <a:lstStyle/>
            <a:p>
              <a:pPr>
                <a:spcBef>
                  <a:spcPct val="50000"/>
                </a:spcBef>
              </a:pPr>
              <a:r>
                <a:rPr lang="nb-NO" sz="1100" b="0" baseline="0">
                  <a:solidFill>
                    <a:srgbClr val="000066"/>
                  </a:solidFill>
                </a:rPr>
                <a:t>High School (15 years old)</a:t>
              </a:r>
            </a:p>
          </p:txBody>
        </p:sp>
      </p:grpSp>
      <p:grpSp>
        <p:nvGrpSpPr>
          <p:cNvPr id="2126" name="Group 55"/>
          <p:cNvGrpSpPr>
            <a:grpSpLocks/>
          </p:cNvGrpSpPr>
          <p:nvPr/>
        </p:nvGrpSpPr>
        <p:grpSpPr bwMode="auto">
          <a:xfrm>
            <a:off x="436563" y="4689475"/>
            <a:ext cx="6367462" cy="261938"/>
            <a:chOff x="365" y="3037"/>
            <a:chExt cx="4011" cy="165"/>
          </a:xfrm>
        </p:grpSpPr>
        <p:sp>
          <p:nvSpPr>
            <p:cNvPr id="2131" name="Text Box 56"/>
            <p:cNvSpPr txBox="1">
              <a:spLocks noChangeArrowheads="1"/>
            </p:cNvSpPr>
            <p:nvPr/>
          </p:nvSpPr>
          <p:spPr bwMode="auto">
            <a:xfrm>
              <a:off x="1518" y="3038"/>
              <a:ext cx="2858" cy="164"/>
            </a:xfrm>
            <a:prstGeom prst="rect">
              <a:avLst/>
            </a:prstGeom>
            <a:noFill/>
            <a:ln w="9525">
              <a:noFill/>
              <a:miter lim="800000"/>
              <a:headEnd/>
              <a:tailEnd/>
            </a:ln>
          </p:spPr>
          <p:txBody>
            <a:bodyPr>
              <a:spAutoFit/>
            </a:bodyPr>
            <a:lstStyle/>
            <a:p>
              <a:pPr>
                <a:spcBef>
                  <a:spcPct val="50000"/>
                </a:spcBef>
              </a:pPr>
              <a:r>
                <a:rPr lang="nb-NO" sz="1100" b="0" baseline="0">
                  <a:solidFill>
                    <a:srgbClr val="000066"/>
                  </a:solidFill>
                </a:rPr>
                <a:t>Shakespeare, Localization, Digitization</a:t>
              </a:r>
            </a:p>
          </p:txBody>
        </p:sp>
        <p:sp>
          <p:nvSpPr>
            <p:cNvPr id="2132" name="Text Box 57"/>
            <p:cNvSpPr txBox="1">
              <a:spLocks noChangeArrowheads="1"/>
            </p:cNvSpPr>
            <p:nvPr/>
          </p:nvSpPr>
          <p:spPr bwMode="auto">
            <a:xfrm>
              <a:off x="365" y="3037"/>
              <a:ext cx="1156" cy="164"/>
            </a:xfrm>
            <a:prstGeom prst="rect">
              <a:avLst/>
            </a:prstGeom>
            <a:noFill/>
            <a:ln w="9525">
              <a:noFill/>
              <a:miter lim="800000"/>
              <a:headEnd/>
              <a:tailEnd/>
            </a:ln>
          </p:spPr>
          <p:txBody>
            <a:bodyPr>
              <a:spAutoFit/>
            </a:bodyPr>
            <a:lstStyle/>
            <a:p>
              <a:pPr algn="r">
                <a:spcBef>
                  <a:spcPct val="50000"/>
                </a:spcBef>
              </a:pPr>
              <a:r>
                <a:rPr lang="nb-NO" sz="1100" baseline="0" dirty="0">
                  <a:solidFill>
                    <a:srgbClr val="000066"/>
                  </a:solidFill>
                </a:rPr>
                <a:t>Keywords</a:t>
              </a:r>
            </a:p>
          </p:txBody>
        </p:sp>
      </p:grpSp>
      <p:sp>
        <p:nvSpPr>
          <p:cNvPr id="2127" name="Line 59"/>
          <p:cNvSpPr>
            <a:spLocks noChangeShapeType="1"/>
          </p:cNvSpPr>
          <p:nvPr/>
        </p:nvSpPr>
        <p:spPr bwMode="auto">
          <a:xfrm flipH="1">
            <a:off x="2239963" y="1689100"/>
            <a:ext cx="0" cy="4332288"/>
          </a:xfrm>
          <a:prstGeom prst="line">
            <a:avLst/>
          </a:prstGeom>
          <a:noFill/>
          <a:ln w="9525">
            <a:solidFill>
              <a:schemeClr val="bg2"/>
            </a:solidFill>
            <a:round/>
            <a:headEnd/>
            <a:tailEnd/>
          </a:ln>
        </p:spPr>
        <p:txBody>
          <a:bodyPr/>
          <a:lstStyle/>
          <a:p>
            <a:endParaRPr lang="en-US"/>
          </a:p>
        </p:txBody>
      </p:sp>
      <p:grpSp>
        <p:nvGrpSpPr>
          <p:cNvPr id="2128" name="Group 61"/>
          <p:cNvGrpSpPr>
            <a:grpSpLocks/>
          </p:cNvGrpSpPr>
          <p:nvPr/>
        </p:nvGrpSpPr>
        <p:grpSpPr bwMode="auto">
          <a:xfrm>
            <a:off x="433388" y="1384300"/>
            <a:ext cx="6523037" cy="304800"/>
            <a:chOff x="361" y="942"/>
            <a:chExt cx="4109" cy="129"/>
          </a:xfrm>
        </p:grpSpPr>
        <p:sp>
          <p:nvSpPr>
            <p:cNvPr id="2129" name="Text Box 62"/>
            <p:cNvSpPr txBox="1">
              <a:spLocks noChangeArrowheads="1"/>
            </p:cNvSpPr>
            <p:nvPr/>
          </p:nvSpPr>
          <p:spPr bwMode="auto">
            <a:xfrm>
              <a:off x="361" y="943"/>
              <a:ext cx="1156" cy="116"/>
            </a:xfrm>
            <a:prstGeom prst="rect">
              <a:avLst/>
            </a:prstGeom>
            <a:noFill/>
            <a:ln w="9525">
              <a:noFill/>
              <a:miter lim="800000"/>
              <a:headEnd/>
              <a:tailEnd/>
            </a:ln>
          </p:spPr>
          <p:txBody>
            <a:bodyPr>
              <a:spAutoFit/>
            </a:bodyPr>
            <a:lstStyle/>
            <a:p>
              <a:pPr algn="r">
                <a:spcBef>
                  <a:spcPct val="50000"/>
                </a:spcBef>
              </a:pPr>
              <a:r>
                <a:rPr lang="nb-NO" baseline="0">
                  <a:solidFill>
                    <a:srgbClr val="000066"/>
                  </a:solidFill>
                </a:rPr>
                <a:t> </a:t>
              </a:r>
            </a:p>
          </p:txBody>
        </p:sp>
        <p:sp>
          <p:nvSpPr>
            <p:cNvPr id="2130" name="Text Box 63"/>
            <p:cNvSpPr txBox="1">
              <a:spLocks noChangeArrowheads="1"/>
            </p:cNvSpPr>
            <p:nvPr/>
          </p:nvSpPr>
          <p:spPr bwMode="auto">
            <a:xfrm>
              <a:off x="1519" y="942"/>
              <a:ext cx="2951" cy="129"/>
            </a:xfrm>
            <a:prstGeom prst="rect">
              <a:avLst/>
            </a:prstGeom>
            <a:noFill/>
            <a:ln w="9525">
              <a:noFill/>
              <a:miter lim="800000"/>
              <a:headEnd/>
              <a:tailEnd/>
            </a:ln>
          </p:spPr>
          <p:txBody>
            <a:bodyPr>
              <a:spAutoFit/>
            </a:bodyPr>
            <a:lstStyle/>
            <a:p>
              <a:pPr>
                <a:spcBef>
                  <a:spcPct val="50000"/>
                </a:spcBef>
              </a:pPr>
              <a:r>
                <a:rPr lang="en-US" sz="1400" baseline="0">
                  <a:solidFill>
                    <a:srgbClr val="000066"/>
                  </a:solidFill>
                </a:rPr>
                <a:t>Project Overview</a:t>
              </a:r>
            </a:p>
          </p:txBody>
        </p:sp>
      </p:grpSp>
      <p:graphicFrame>
        <p:nvGraphicFramePr>
          <p:cNvPr id="2114" name="Object 66">
            <a:hlinkClick r:id="" action="ppaction://ole?verb=1"/>
          </p:cNvPr>
          <p:cNvGraphicFramePr>
            <a:graphicFrameLocks noChangeAspect="1"/>
          </p:cNvGraphicFramePr>
          <p:nvPr/>
        </p:nvGraphicFramePr>
        <p:xfrm>
          <a:off x="2368550" y="5346700"/>
          <a:ext cx="993775" cy="771525"/>
        </p:xfrm>
        <a:graphic>
          <a:graphicData uri="http://schemas.openxmlformats.org/presentationml/2006/ole">
            <p:oleObj spid="_x0000_s2114" name="Document" showAsIcon="1" r:id="rId5" imgW="914400" imgH="771480" progId="Word.Document.12">
              <p:embed/>
            </p:oleObj>
          </a:graphicData>
        </a:graphic>
      </p:graphicFrame>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4" name="Text Box 4"/>
          <p:cNvSpPr txBox="1">
            <a:spLocks noChangeArrowheads="1"/>
          </p:cNvSpPr>
          <p:nvPr/>
        </p:nvSpPr>
        <p:spPr bwMode="auto">
          <a:xfrm>
            <a:off x="2266950" y="1385888"/>
            <a:ext cx="4341813" cy="304800"/>
          </a:xfrm>
          <a:prstGeom prst="rect">
            <a:avLst/>
          </a:prstGeom>
          <a:noFill/>
          <a:ln w="9525">
            <a:noFill/>
            <a:miter lim="800000"/>
            <a:headEnd/>
            <a:tailEnd/>
          </a:ln>
        </p:spPr>
        <p:txBody>
          <a:bodyPr>
            <a:spAutoFit/>
          </a:bodyPr>
          <a:lstStyle/>
          <a:p>
            <a:pPr>
              <a:spcBef>
                <a:spcPct val="50000"/>
              </a:spcBef>
            </a:pPr>
            <a:r>
              <a:rPr lang="en-US" sz="1400" baseline="0">
                <a:solidFill>
                  <a:srgbClr val="000066"/>
                </a:solidFill>
              </a:rPr>
              <a:t>Teacher Planning and Management</a:t>
            </a:r>
          </a:p>
        </p:txBody>
      </p:sp>
      <p:graphicFrame>
        <p:nvGraphicFramePr>
          <p:cNvPr id="3080" name="Object 8">
            <a:hlinkClick r:id="" action="ppaction://ole?verb=1"/>
          </p:cNvPr>
          <p:cNvGraphicFramePr>
            <a:graphicFrameLocks noChangeAspect="1"/>
          </p:cNvGraphicFramePr>
          <p:nvPr/>
        </p:nvGraphicFramePr>
        <p:xfrm>
          <a:off x="2373313" y="5432425"/>
          <a:ext cx="914400" cy="771525"/>
        </p:xfrm>
        <a:graphic>
          <a:graphicData uri="http://schemas.openxmlformats.org/presentationml/2006/ole">
            <p:oleObj spid="_x0000_s3080" name="Document" showAsIcon="1" r:id="rId4" imgW="914400" imgH="771480" progId="Word.Document.12">
              <p:embed/>
            </p:oleObj>
          </a:graphicData>
        </a:graphic>
      </p:graphicFrame>
      <p:sp>
        <p:nvSpPr>
          <p:cNvPr id="3085" name="Text Box 17"/>
          <p:cNvSpPr txBox="1">
            <a:spLocks noChangeArrowheads="1"/>
          </p:cNvSpPr>
          <p:nvPr/>
        </p:nvSpPr>
        <p:spPr bwMode="auto">
          <a:xfrm>
            <a:off x="2282825" y="1773238"/>
            <a:ext cx="4268788" cy="1023357"/>
          </a:xfrm>
          <a:prstGeom prst="rect">
            <a:avLst/>
          </a:prstGeom>
          <a:noFill/>
          <a:ln w="9525">
            <a:noFill/>
            <a:miter lim="800000"/>
            <a:headEnd/>
            <a:tailEnd/>
          </a:ln>
        </p:spPr>
        <p:txBody>
          <a:bodyPr>
            <a:spAutoFit/>
          </a:bodyPr>
          <a:lstStyle/>
          <a:p>
            <a:pPr>
              <a:spcBef>
                <a:spcPct val="50000"/>
              </a:spcBef>
            </a:pPr>
            <a:r>
              <a:rPr lang="en-US" sz="1100" b="0" baseline="0" dirty="0">
                <a:solidFill>
                  <a:srgbClr val="000066"/>
                </a:solidFill>
              </a:rPr>
              <a:t>Click the document below to help you understand the context of this exemplary learning project:</a:t>
            </a:r>
          </a:p>
          <a:p>
            <a:pPr>
              <a:spcBef>
                <a:spcPct val="50000"/>
              </a:spcBef>
            </a:pPr>
            <a:r>
              <a:rPr lang="en-US" sz="1100" baseline="0" dirty="0">
                <a:solidFill>
                  <a:srgbClr val="000066"/>
                </a:solidFill>
              </a:rPr>
              <a:t>Background &amp; Planning: </a:t>
            </a:r>
            <a:r>
              <a:rPr lang="en-US" sz="1100" b="0" baseline="0" dirty="0">
                <a:solidFill>
                  <a:srgbClr val="000066"/>
                </a:solidFill>
              </a:rPr>
              <a:t>A picture of the origin and objectives of the learning project, including the manner in which the project was planned and managed</a:t>
            </a:r>
            <a:r>
              <a:rPr lang="en-US" sz="1100" b="0" baseline="0" dirty="0" smtClean="0">
                <a:solidFill>
                  <a:srgbClr val="000066"/>
                </a:solidFill>
              </a:rPr>
              <a:t>.</a:t>
            </a:r>
            <a:endParaRPr lang="en-US" sz="1100" b="0" baseline="0" dirty="0">
              <a:solidFill>
                <a:srgbClr val="000066"/>
              </a:solidFill>
            </a:endParaRPr>
          </a:p>
        </p:txBody>
      </p:sp>
      <p:sp>
        <p:nvSpPr>
          <p:cNvPr id="3086" name="Text Box 20"/>
          <p:cNvSpPr txBox="1">
            <a:spLocks noChangeArrowheads="1"/>
          </p:cNvSpPr>
          <p:nvPr/>
        </p:nvSpPr>
        <p:spPr bwMode="auto">
          <a:xfrm>
            <a:off x="661988" y="5514975"/>
            <a:ext cx="1600200" cy="260350"/>
          </a:xfrm>
          <a:prstGeom prst="rect">
            <a:avLst/>
          </a:prstGeom>
          <a:noFill/>
          <a:ln w="9525">
            <a:noFill/>
            <a:miter lim="800000"/>
            <a:headEnd/>
            <a:tailEnd/>
          </a:ln>
        </p:spPr>
        <p:txBody>
          <a:bodyPr>
            <a:spAutoFit/>
          </a:bodyPr>
          <a:lstStyle/>
          <a:p>
            <a:pPr algn="r">
              <a:spcBef>
                <a:spcPct val="50000"/>
              </a:spcBef>
            </a:pPr>
            <a:r>
              <a:rPr lang="en-US" sz="1100" baseline="0">
                <a:solidFill>
                  <a:srgbClr val="000066"/>
                </a:solidFill>
              </a:rPr>
              <a:t>Documents</a:t>
            </a:r>
          </a:p>
        </p:txBody>
      </p:sp>
      <p:sp>
        <p:nvSpPr>
          <p:cNvPr id="3087" name="Line 21"/>
          <p:cNvSpPr>
            <a:spLocks noChangeShapeType="1"/>
          </p:cNvSpPr>
          <p:nvPr/>
        </p:nvSpPr>
        <p:spPr bwMode="auto">
          <a:xfrm flipH="1">
            <a:off x="2227263" y="1689100"/>
            <a:ext cx="0" cy="4332288"/>
          </a:xfrm>
          <a:prstGeom prst="line">
            <a:avLst/>
          </a:prstGeom>
          <a:noFill/>
          <a:ln w="9525">
            <a:solidFill>
              <a:schemeClr val="bg2"/>
            </a:solidFill>
            <a:round/>
            <a:headEnd/>
            <a:tailEnd/>
          </a:ln>
        </p:spPr>
        <p:txBody>
          <a:bodyPr/>
          <a:lstStyle/>
          <a:p>
            <a:endParaRPr lang="en-US"/>
          </a:p>
        </p:txBody>
      </p:sp>
      <p:sp>
        <p:nvSpPr>
          <p:cNvPr id="3088" name="Text Box 8"/>
          <p:cNvSpPr txBox="1">
            <a:spLocks noChangeArrowheads="1"/>
          </p:cNvSpPr>
          <p:nvPr/>
        </p:nvSpPr>
        <p:spPr bwMode="auto">
          <a:xfrm>
            <a:off x="4181475" y="4695825"/>
            <a:ext cx="1765300" cy="547688"/>
          </a:xfrm>
          <a:prstGeom prst="rect">
            <a:avLst/>
          </a:prstGeom>
          <a:noFill/>
          <a:ln w="9525">
            <a:noFill/>
            <a:miter lim="800000"/>
            <a:headEnd/>
            <a:tailEnd/>
          </a:ln>
        </p:spPr>
        <p:txBody>
          <a:bodyPr wrap="none">
            <a:spAutoFit/>
          </a:bodyPr>
          <a:lstStyle/>
          <a:p>
            <a:pPr algn="ctr"/>
            <a:r>
              <a:rPr lang="en-US"/>
              <a:t>Technology Training</a:t>
            </a:r>
          </a:p>
          <a:p>
            <a:pPr algn="ctr"/>
            <a:r>
              <a:rPr lang="en-US" sz="900"/>
              <a:t>Pages from Internet Classroom</a:t>
            </a:r>
          </a:p>
          <a:p>
            <a:pPr algn="ctr"/>
            <a:r>
              <a:rPr lang="en-US" sz="900"/>
              <a:t>www.nicenet.org</a:t>
            </a:r>
          </a:p>
        </p:txBody>
      </p:sp>
      <p:graphicFrame>
        <p:nvGraphicFramePr>
          <p:cNvPr id="3082" name="Object 10">
            <a:hlinkClick r:id="" action="ppaction://ole?verb=0"/>
          </p:cNvPr>
          <p:cNvGraphicFramePr>
            <a:graphicFrameLocks noChangeAspect="1"/>
          </p:cNvGraphicFramePr>
          <p:nvPr/>
        </p:nvGraphicFramePr>
        <p:xfrm>
          <a:off x="3990975" y="5438775"/>
          <a:ext cx="914400" cy="714375"/>
        </p:xfrm>
        <a:graphic>
          <a:graphicData uri="http://schemas.openxmlformats.org/presentationml/2006/ole">
            <p:oleObj spid="_x0000_s3082" name="Package" showAsIcon="1" r:id="rId5" imgW="914400" imgH="714240" progId="Package">
              <p:embed/>
            </p:oleObj>
          </a:graphicData>
        </a:graphic>
      </p:graphicFrame>
      <p:graphicFrame>
        <p:nvGraphicFramePr>
          <p:cNvPr id="3083" name="Object 11">
            <a:hlinkClick r:id="" action="ppaction://ole?verb=0"/>
          </p:cNvPr>
          <p:cNvGraphicFramePr>
            <a:graphicFrameLocks noChangeAspect="1"/>
          </p:cNvGraphicFramePr>
          <p:nvPr/>
        </p:nvGraphicFramePr>
        <p:xfrm>
          <a:off x="5372100" y="5419725"/>
          <a:ext cx="890588" cy="695325"/>
        </p:xfrm>
        <a:graphic>
          <a:graphicData uri="http://schemas.openxmlformats.org/presentationml/2006/ole">
            <p:oleObj spid="_x0000_s3083" name="Package" showAsIcon="1" r:id="rId6" imgW="914400" imgH="714240" progId="Package">
              <p:embed/>
            </p:oleObj>
          </a:graphicData>
        </a:graphic>
      </p:graphicFrame>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8" name="Text Box 4"/>
          <p:cNvSpPr txBox="1">
            <a:spLocks noChangeArrowheads="1"/>
          </p:cNvSpPr>
          <p:nvPr/>
        </p:nvSpPr>
        <p:spPr bwMode="auto">
          <a:xfrm>
            <a:off x="2281238" y="1385888"/>
            <a:ext cx="4341812" cy="304800"/>
          </a:xfrm>
          <a:prstGeom prst="rect">
            <a:avLst/>
          </a:prstGeom>
          <a:noFill/>
          <a:ln w="9525">
            <a:noFill/>
            <a:miter lim="800000"/>
            <a:headEnd/>
            <a:tailEnd/>
          </a:ln>
        </p:spPr>
        <p:txBody>
          <a:bodyPr>
            <a:spAutoFit/>
          </a:bodyPr>
          <a:lstStyle/>
          <a:p>
            <a:pPr>
              <a:spcBef>
                <a:spcPct val="50000"/>
              </a:spcBef>
            </a:pPr>
            <a:r>
              <a:rPr lang="en-US" sz="1400" baseline="0" dirty="0">
                <a:solidFill>
                  <a:srgbClr val="000066"/>
                </a:solidFill>
              </a:rPr>
              <a:t>Teaching Resources</a:t>
            </a:r>
            <a:endParaRPr lang="en-US" sz="1100" b="0" baseline="0" dirty="0">
              <a:solidFill>
                <a:srgbClr val="000066"/>
              </a:solidFill>
            </a:endParaRPr>
          </a:p>
        </p:txBody>
      </p:sp>
      <p:sp>
        <p:nvSpPr>
          <p:cNvPr id="5149" name="Text Box 17"/>
          <p:cNvSpPr txBox="1">
            <a:spLocks noChangeArrowheads="1"/>
          </p:cNvSpPr>
          <p:nvPr/>
        </p:nvSpPr>
        <p:spPr bwMode="auto">
          <a:xfrm>
            <a:off x="2282825" y="1773238"/>
            <a:ext cx="4694238" cy="1108075"/>
          </a:xfrm>
          <a:prstGeom prst="rect">
            <a:avLst/>
          </a:prstGeom>
          <a:noFill/>
          <a:ln w="9525">
            <a:noFill/>
            <a:miter lim="800000"/>
            <a:headEnd/>
            <a:tailEnd/>
          </a:ln>
        </p:spPr>
        <p:txBody>
          <a:bodyPr>
            <a:spAutoFit/>
          </a:bodyPr>
          <a:lstStyle/>
          <a:p>
            <a:pPr>
              <a:spcBef>
                <a:spcPct val="50000"/>
              </a:spcBef>
            </a:pPr>
            <a:r>
              <a:rPr lang="en-US" sz="1100" b="0" baseline="0" dirty="0">
                <a:solidFill>
                  <a:srgbClr val="000066"/>
                </a:solidFill>
              </a:rPr>
              <a:t>Click the documents below to view the teaching resources used in the teaching of this learning project:</a:t>
            </a:r>
          </a:p>
          <a:p>
            <a:pPr>
              <a:spcBef>
                <a:spcPct val="50000"/>
              </a:spcBef>
            </a:pPr>
            <a:r>
              <a:rPr lang="en-US" sz="1100" baseline="0" dirty="0">
                <a:solidFill>
                  <a:srgbClr val="000066"/>
                </a:solidFill>
              </a:rPr>
              <a:t>Student Project Overview:  </a:t>
            </a:r>
            <a:r>
              <a:rPr lang="en-US" sz="1100" b="0" baseline="0" dirty="0">
                <a:solidFill>
                  <a:srgbClr val="000066"/>
                </a:solidFill>
              </a:rPr>
              <a:t>An overview of required tasks.</a:t>
            </a:r>
          </a:p>
          <a:p>
            <a:pPr>
              <a:spcBef>
                <a:spcPct val="50000"/>
              </a:spcBef>
            </a:pPr>
            <a:r>
              <a:rPr lang="en-US" sz="1100" baseline="0" dirty="0">
                <a:solidFill>
                  <a:srgbClr val="000066"/>
                </a:solidFill>
              </a:rPr>
              <a:t>Implementation Procedures:</a:t>
            </a:r>
            <a:r>
              <a:rPr lang="en-US" sz="1100" b="0" baseline="0" dirty="0">
                <a:solidFill>
                  <a:srgbClr val="000066"/>
                </a:solidFill>
              </a:rPr>
              <a:t>  Download teaching resources in Class Server format.</a:t>
            </a:r>
          </a:p>
        </p:txBody>
      </p:sp>
      <p:sp>
        <p:nvSpPr>
          <p:cNvPr id="5150" name="Text Box 21"/>
          <p:cNvSpPr txBox="1">
            <a:spLocks noChangeArrowheads="1"/>
          </p:cNvSpPr>
          <p:nvPr/>
        </p:nvSpPr>
        <p:spPr bwMode="auto">
          <a:xfrm>
            <a:off x="661988" y="5514975"/>
            <a:ext cx="1600200" cy="260350"/>
          </a:xfrm>
          <a:prstGeom prst="rect">
            <a:avLst/>
          </a:prstGeom>
          <a:noFill/>
          <a:ln w="9525">
            <a:noFill/>
            <a:miter lim="800000"/>
            <a:headEnd/>
            <a:tailEnd/>
          </a:ln>
        </p:spPr>
        <p:txBody>
          <a:bodyPr>
            <a:spAutoFit/>
          </a:bodyPr>
          <a:lstStyle/>
          <a:p>
            <a:pPr algn="r">
              <a:spcBef>
                <a:spcPct val="50000"/>
              </a:spcBef>
            </a:pPr>
            <a:r>
              <a:rPr lang="en-US" sz="1100" baseline="0">
                <a:solidFill>
                  <a:srgbClr val="000066"/>
                </a:solidFill>
              </a:rPr>
              <a:t>Documents</a:t>
            </a:r>
          </a:p>
        </p:txBody>
      </p:sp>
      <p:sp>
        <p:nvSpPr>
          <p:cNvPr id="5151" name="Line 22"/>
          <p:cNvSpPr>
            <a:spLocks noChangeShapeType="1"/>
          </p:cNvSpPr>
          <p:nvPr/>
        </p:nvSpPr>
        <p:spPr bwMode="auto">
          <a:xfrm flipH="1">
            <a:off x="2227263" y="1689100"/>
            <a:ext cx="0" cy="4332288"/>
          </a:xfrm>
          <a:prstGeom prst="line">
            <a:avLst/>
          </a:prstGeom>
          <a:noFill/>
          <a:ln w="9525">
            <a:solidFill>
              <a:schemeClr val="bg2"/>
            </a:solidFill>
            <a:round/>
            <a:headEnd/>
            <a:tailEnd/>
          </a:ln>
        </p:spPr>
        <p:txBody>
          <a:bodyPr/>
          <a:lstStyle/>
          <a:p>
            <a:endParaRPr lang="en-US"/>
          </a:p>
        </p:txBody>
      </p:sp>
      <p:graphicFrame>
        <p:nvGraphicFramePr>
          <p:cNvPr id="5139" name="Object 19">
            <a:hlinkClick r:id="" action="ppaction://ole?verb=1"/>
          </p:cNvPr>
          <p:cNvGraphicFramePr>
            <a:graphicFrameLocks noChangeAspect="1"/>
          </p:cNvGraphicFramePr>
          <p:nvPr/>
        </p:nvGraphicFramePr>
        <p:xfrm>
          <a:off x="4257675" y="5286375"/>
          <a:ext cx="942975" cy="736600"/>
        </p:xfrm>
        <a:graphic>
          <a:graphicData uri="http://schemas.openxmlformats.org/presentationml/2006/ole">
            <p:oleObj spid="_x0000_s5139" name="Document" showAsIcon="1" r:id="rId4" imgW="914400" imgH="714240" progId="Word.Document.8">
              <p:embed/>
            </p:oleObj>
          </a:graphicData>
        </a:graphic>
      </p:graphicFrame>
      <p:graphicFrame>
        <p:nvGraphicFramePr>
          <p:cNvPr id="5140" name="Object 20">
            <a:hlinkClick r:id="" action="ppaction://ole?verb=1"/>
          </p:cNvPr>
          <p:cNvGraphicFramePr>
            <a:graphicFrameLocks noChangeAspect="1"/>
          </p:cNvGraphicFramePr>
          <p:nvPr/>
        </p:nvGraphicFramePr>
        <p:xfrm>
          <a:off x="2581275" y="5305425"/>
          <a:ext cx="933450" cy="730250"/>
        </p:xfrm>
        <a:graphic>
          <a:graphicData uri="http://schemas.openxmlformats.org/presentationml/2006/ole">
            <p:oleObj spid="_x0000_s5140" name="Document" showAsIcon="1" r:id="rId5" imgW="914400" imgH="714240" progId="Word.Document.8">
              <p:embed/>
            </p:oleObj>
          </a:graphicData>
        </a:graphic>
      </p:graphicFrame>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bwMode="auto">
          <a:xfrm>
            <a:off x="2428875" y="3105150"/>
            <a:ext cx="4610100" cy="2486026"/>
          </a:xfrm>
          <a:prstGeom prst="roundRect">
            <a:avLst/>
          </a:prstGeom>
          <a:solidFill>
            <a:schemeClr val="accent1">
              <a:alpha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25000" smtClean="0">
              <a:ln>
                <a:noFill/>
              </a:ln>
              <a:solidFill>
                <a:schemeClr val="tx1"/>
              </a:solidFill>
              <a:effectLst/>
              <a:latin typeface="Arial" charset="0"/>
            </a:endParaRPr>
          </a:p>
        </p:txBody>
      </p:sp>
      <p:sp>
        <p:nvSpPr>
          <p:cNvPr id="2" name="Text Box 4"/>
          <p:cNvSpPr txBox="1">
            <a:spLocks noChangeArrowheads="1"/>
          </p:cNvSpPr>
          <p:nvPr/>
        </p:nvSpPr>
        <p:spPr bwMode="auto">
          <a:xfrm>
            <a:off x="2281238" y="1385888"/>
            <a:ext cx="4341812" cy="304800"/>
          </a:xfrm>
          <a:prstGeom prst="rect">
            <a:avLst/>
          </a:prstGeom>
          <a:noFill/>
          <a:ln w="9525">
            <a:noFill/>
            <a:miter lim="800000"/>
            <a:headEnd/>
            <a:tailEnd/>
          </a:ln>
        </p:spPr>
        <p:txBody>
          <a:bodyPr>
            <a:spAutoFit/>
          </a:bodyPr>
          <a:lstStyle/>
          <a:p>
            <a:pPr>
              <a:spcBef>
                <a:spcPct val="50000"/>
              </a:spcBef>
            </a:pPr>
            <a:r>
              <a:rPr lang="en-US" sz="1400" baseline="0" dirty="0" smtClean="0">
                <a:solidFill>
                  <a:srgbClr val="000066"/>
                </a:solidFill>
              </a:rPr>
              <a:t>Student Work Samples and Teacher Reflection</a:t>
            </a:r>
            <a:endParaRPr lang="en-US" sz="1100" b="0" baseline="0" dirty="0">
              <a:solidFill>
                <a:srgbClr val="000066"/>
              </a:solidFill>
            </a:endParaRPr>
          </a:p>
        </p:txBody>
      </p:sp>
      <p:sp>
        <p:nvSpPr>
          <p:cNvPr id="3" name="Text Box 17"/>
          <p:cNvSpPr txBox="1">
            <a:spLocks noChangeArrowheads="1"/>
          </p:cNvSpPr>
          <p:nvPr/>
        </p:nvSpPr>
        <p:spPr bwMode="auto">
          <a:xfrm>
            <a:off x="2282825" y="1773238"/>
            <a:ext cx="4694238" cy="1277273"/>
          </a:xfrm>
          <a:prstGeom prst="rect">
            <a:avLst/>
          </a:prstGeom>
          <a:noFill/>
          <a:ln w="9525">
            <a:noFill/>
            <a:miter lim="800000"/>
            <a:headEnd/>
            <a:tailEnd/>
          </a:ln>
        </p:spPr>
        <p:txBody>
          <a:bodyPr>
            <a:spAutoFit/>
          </a:bodyPr>
          <a:lstStyle/>
          <a:p>
            <a:pPr>
              <a:spcBef>
                <a:spcPct val="50000"/>
              </a:spcBef>
            </a:pPr>
            <a:r>
              <a:rPr lang="en-US" sz="1100" b="0" baseline="0" dirty="0">
                <a:solidFill>
                  <a:srgbClr val="000066"/>
                </a:solidFill>
              </a:rPr>
              <a:t>Click the documents below to view </a:t>
            </a:r>
            <a:r>
              <a:rPr lang="en-US" sz="1100" b="0" baseline="0" dirty="0" smtClean="0">
                <a:solidFill>
                  <a:srgbClr val="000066"/>
                </a:solidFill>
              </a:rPr>
              <a:t>student work samples and reflections from the teacher.</a:t>
            </a:r>
            <a:endParaRPr lang="en-US" sz="1100" b="0" baseline="0" dirty="0">
              <a:solidFill>
                <a:srgbClr val="000066"/>
              </a:solidFill>
            </a:endParaRPr>
          </a:p>
          <a:p>
            <a:pPr>
              <a:spcBef>
                <a:spcPct val="50000"/>
              </a:spcBef>
            </a:pPr>
            <a:r>
              <a:rPr lang="en-US" sz="1100" baseline="0" dirty="0">
                <a:solidFill>
                  <a:srgbClr val="000066"/>
                </a:solidFill>
              </a:rPr>
              <a:t>Student </a:t>
            </a:r>
            <a:r>
              <a:rPr lang="en-US" sz="1100" baseline="0" dirty="0" smtClean="0">
                <a:solidFill>
                  <a:srgbClr val="000066"/>
                </a:solidFill>
              </a:rPr>
              <a:t>Work Samples:  </a:t>
            </a:r>
            <a:r>
              <a:rPr lang="en-US" sz="1100" b="0" baseline="0" dirty="0" smtClean="0">
                <a:solidFill>
                  <a:srgbClr val="000066"/>
                </a:solidFill>
              </a:rPr>
              <a:t>Examples of student work generated through participation in this learning project.</a:t>
            </a:r>
            <a:endParaRPr lang="en-US" sz="1100" b="0" baseline="0" dirty="0">
              <a:solidFill>
                <a:srgbClr val="000066"/>
              </a:solidFill>
            </a:endParaRPr>
          </a:p>
          <a:p>
            <a:pPr>
              <a:spcBef>
                <a:spcPct val="50000"/>
              </a:spcBef>
            </a:pPr>
            <a:r>
              <a:rPr lang="en-US" sz="1100" baseline="0" dirty="0" smtClean="0">
                <a:solidFill>
                  <a:srgbClr val="000066"/>
                </a:solidFill>
              </a:rPr>
              <a:t>Teacher Reflection:</a:t>
            </a:r>
            <a:r>
              <a:rPr lang="en-US" sz="1100" b="0" baseline="0" dirty="0" smtClean="0">
                <a:solidFill>
                  <a:srgbClr val="000066"/>
                </a:solidFill>
              </a:rPr>
              <a:t>  Thoughts and reflective comment from the teacher including advice for future implementation.</a:t>
            </a:r>
            <a:endParaRPr lang="en-US" sz="1100" b="0" baseline="0" dirty="0">
              <a:solidFill>
                <a:srgbClr val="000066"/>
              </a:solidFill>
            </a:endParaRPr>
          </a:p>
        </p:txBody>
      </p:sp>
      <p:sp>
        <p:nvSpPr>
          <p:cNvPr id="4" name="Text Box 21"/>
          <p:cNvSpPr txBox="1">
            <a:spLocks noChangeArrowheads="1"/>
          </p:cNvSpPr>
          <p:nvPr/>
        </p:nvSpPr>
        <p:spPr bwMode="auto">
          <a:xfrm>
            <a:off x="661988" y="5514975"/>
            <a:ext cx="1600200" cy="260350"/>
          </a:xfrm>
          <a:prstGeom prst="rect">
            <a:avLst/>
          </a:prstGeom>
          <a:noFill/>
          <a:ln w="9525">
            <a:noFill/>
            <a:miter lim="800000"/>
            <a:headEnd/>
            <a:tailEnd/>
          </a:ln>
        </p:spPr>
        <p:txBody>
          <a:bodyPr>
            <a:spAutoFit/>
          </a:bodyPr>
          <a:lstStyle/>
          <a:p>
            <a:pPr algn="r">
              <a:spcBef>
                <a:spcPct val="50000"/>
              </a:spcBef>
            </a:pPr>
            <a:r>
              <a:rPr lang="en-US" sz="1100" baseline="0">
                <a:solidFill>
                  <a:srgbClr val="000066"/>
                </a:solidFill>
              </a:rPr>
              <a:t>Documents</a:t>
            </a:r>
          </a:p>
        </p:txBody>
      </p:sp>
      <p:sp>
        <p:nvSpPr>
          <p:cNvPr id="5" name="Line 22"/>
          <p:cNvSpPr>
            <a:spLocks noChangeShapeType="1"/>
          </p:cNvSpPr>
          <p:nvPr/>
        </p:nvSpPr>
        <p:spPr bwMode="auto">
          <a:xfrm flipH="1">
            <a:off x="2227263" y="1689100"/>
            <a:ext cx="0" cy="4332288"/>
          </a:xfrm>
          <a:prstGeom prst="line">
            <a:avLst/>
          </a:prstGeom>
          <a:noFill/>
          <a:ln w="9525">
            <a:solidFill>
              <a:schemeClr val="bg2"/>
            </a:solidFill>
            <a:round/>
            <a:headEnd/>
            <a:tailEnd/>
          </a:ln>
        </p:spPr>
        <p:txBody>
          <a:bodyPr/>
          <a:lstStyle/>
          <a:p>
            <a:endParaRPr lang="en-US"/>
          </a:p>
        </p:txBody>
      </p:sp>
      <p:graphicFrame>
        <p:nvGraphicFramePr>
          <p:cNvPr id="12290" name="Object 2">
            <a:hlinkClick r:id="" action="ppaction://ole?verb=1"/>
          </p:cNvPr>
          <p:cNvGraphicFramePr>
            <a:graphicFrameLocks noChangeAspect="1"/>
          </p:cNvGraphicFramePr>
          <p:nvPr/>
        </p:nvGraphicFramePr>
        <p:xfrm>
          <a:off x="2733675" y="3505200"/>
          <a:ext cx="865188" cy="676275"/>
        </p:xfrm>
        <a:graphic>
          <a:graphicData uri="http://schemas.openxmlformats.org/presentationml/2006/ole">
            <p:oleObj spid="_x0000_s12290" name="Document" showAsIcon="1" r:id="rId3" imgW="914400" imgH="714240" progId="Word.Document.8">
              <p:embed/>
            </p:oleObj>
          </a:graphicData>
        </a:graphic>
      </p:graphicFrame>
      <p:graphicFrame>
        <p:nvGraphicFramePr>
          <p:cNvPr id="12291" name="Object 3">
            <a:hlinkClick r:id="" action="ppaction://ole?verb=0"/>
          </p:cNvPr>
          <p:cNvGraphicFramePr>
            <a:graphicFrameLocks noChangeAspect="1"/>
          </p:cNvGraphicFramePr>
          <p:nvPr/>
        </p:nvGraphicFramePr>
        <p:xfrm>
          <a:off x="4124325" y="3452813"/>
          <a:ext cx="914400" cy="771525"/>
        </p:xfrm>
        <a:graphic>
          <a:graphicData uri="http://schemas.openxmlformats.org/presentationml/2006/ole">
            <p:oleObj spid="_x0000_s12291" name="Package" showAsIcon="1" r:id="rId4" imgW="914400" imgH="771480" progId="Package">
              <p:embed/>
            </p:oleObj>
          </a:graphicData>
        </a:graphic>
      </p:graphicFrame>
      <p:graphicFrame>
        <p:nvGraphicFramePr>
          <p:cNvPr id="12292" name="Object 4">
            <a:hlinkClick r:id="" action="ppaction://ole?verb=0"/>
          </p:cNvPr>
          <p:cNvGraphicFramePr>
            <a:graphicFrameLocks noChangeAspect="1"/>
          </p:cNvGraphicFramePr>
          <p:nvPr/>
        </p:nvGraphicFramePr>
        <p:xfrm>
          <a:off x="3524250" y="4557713"/>
          <a:ext cx="914400" cy="771525"/>
        </p:xfrm>
        <a:graphic>
          <a:graphicData uri="http://schemas.openxmlformats.org/presentationml/2006/ole">
            <p:oleObj spid="_x0000_s12292" name="Package" showAsIcon="1" r:id="rId5" imgW="914400" imgH="771480" progId="Package">
              <p:embed/>
            </p:oleObj>
          </a:graphicData>
        </a:graphic>
      </p:graphicFrame>
      <p:graphicFrame>
        <p:nvGraphicFramePr>
          <p:cNvPr id="12293" name="Object 5">
            <a:hlinkClick r:id="" action="ppaction://ole?verb=0"/>
          </p:cNvPr>
          <p:cNvGraphicFramePr>
            <a:graphicFrameLocks noChangeAspect="1"/>
          </p:cNvGraphicFramePr>
          <p:nvPr/>
        </p:nvGraphicFramePr>
        <p:xfrm>
          <a:off x="5448300" y="3448050"/>
          <a:ext cx="1352550" cy="776288"/>
        </p:xfrm>
        <a:graphic>
          <a:graphicData uri="http://schemas.openxmlformats.org/presentationml/2006/ole">
            <p:oleObj spid="_x0000_s12293" name="Package" showAsIcon="1" r:id="rId6" imgW="914400" imgH="771480" progId="Package">
              <p:embed/>
            </p:oleObj>
          </a:graphicData>
        </a:graphic>
      </p:graphicFrame>
      <p:graphicFrame>
        <p:nvGraphicFramePr>
          <p:cNvPr id="12294" name="Object 6">
            <a:hlinkClick r:id="" action="ppaction://ole?verb=1"/>
          </p:cNvPr>
          <p:cNvGraphicFramePr>
            <a:graphicFrameLocks noChangeAspect="1"/>
          </p:cNvGraphicFramePr>
          <p:nvPr/>
        </p:nvGraphicFramePr>
        <p:xfrm>
          <a:off x="2752725" y="5594152"/>
          <a:ext cx="739902" cy="578048"/>
        </p:xfrm>
        <a:graphic>
          <a:graphicData uri="http://schemas.openxmlformats.org/presentationml/2006/ole">
            <p:oleObj spid="_x0000_s12294" name="Document" showAsIcon="1" r:id="rId7" imgW="914400" imgH="714240" progId="Word.Document.8">
              <p:embed/>
            </p:oleObj>
          </a:graphicData>
        </a:graphic>
      </p:graphicFrame>
      <p:sp>
        <p:nvSpPr>
          <p:cNvPr id="12" name="TextBox 11"/>
          <p:cNvSpPr txBox="1"/>
          <p:nvPr/>
        </p:nvSpPr>
        <p:spPr>
          <a:xfrm>
            <a:off x="3905250" y="3095625"/>
            <a:ext cx="1495425" cy="215444"/>
          </a:xfrm>
          <a:prstGeom prst="rect">
            <a:avLst/>
          </a:prstGeom>
          <a:noFill/>
        </p:spPr>
        <p:txBody>
          <a:bodyPr wrap="square" rtlCol="0">
            <a:spAutoFit/>
          </a:bodyPr>
          <a:lstStyle/>
          <a:p>
            <a:pPr algn="ctr"/>
            <a:r>
              <a:rPr lang="en-US" dirty="0" smtClean="0"/>
              <a:t>Student Work Samples</a:t>
            </a:r>
            <a:endParaRPr lang="en-US" dirty="0"/>
          </a:p>
        </p:txBody>
      </p:sp>
      <p:sp>
        <p:nvSpPr>
          <p:cNvPr id="13" name="TextBox 12"/>
          <p:cNvSpPr txBox="1"/>
          <p:nvPr/>
        </p:nvSpPr>
        <p:spPr>
          <a:xfrm>
            <a:off x="3924300" y="4057650"/>
            <a:ext cx="1514476" cy="297517"/>
          </a:xfrm>
          <a:prstGeom prst="rect">
            <a:avLst/>
          </a:prstGeom>
          <a:noFill/>
        </p:spPr>
        <p:txBody>
          <a:bodyPr wrap="square" rtlCol="0">
            <a:spAutoFit/>
          </a:bodyPr>
          <a:lstStyle/>
          <a:p>
            <a:r>
              <a:rPr lang="en-US" sz="1000" b="0" dirty="0" smtClean="0"/>
              <a:t>The famous balcony scene is set in a traditional Cordilleran village.</a:t>
            </a:r>
            <a:endParaRPr lang="en-US" sz="1000" b="0" dirty="0"/>
          </a:p>
        </p:txBody>
      </p:sp>
      <p:sp>
        <p:nvSpPr>
          <p:cNvPr id="14" name="TextBox 13"/>
          <p:cNvSpPr txBox="1"/>
          <p:nvPr/>
        </p:nvSpPr>
        <p:spPr>
          <a:xfrm>
            <a:off x="5448300" y="4048125"/>
            <a:ext cx="1514476" cy="502702"/>
          </a:xfrm>
          <a:prstGeom prst="rect">
            <a:avLst/>
          </a:prstGeom>
          <a:noFill/>
        </p:spPr>
        <p:txBody>
          <a:bodyPr wrap="square" rtlCol="0">
            <a:spAutoFit/>
          </a:bodyPr>
          <a:lstStyle/>
          <a:p>
            <a:r>
              <a:rPr lang="en-US" sz="1000" b="0" dirty="0" smtClean="0"/>
              <a:t>This scene, when Claudio shames hero on the day of their wedding, showcases a native Cordilleran ritual during weddings.</a:t>
            </a:r>
            <a:endParaRPr lang="en-US" sz="1000" b="0" dirty="0"/>
          </a:p>
        </p:txBody>
      </p:sp>
      <p:sp>
        <p:nvSpPr>
          <p:cNvPr id="15" name="TextBox 14"/>
          <p:cNvSpPr txBox="1"/>
          <p:nvPr/>
        </p:nvSpPr>
        <p:spPr>
          <a:xfrm>
            <a:off x="2657475" y="5143500"/>
            <a:ext cx="2667000" cy="400110"/>
          </a:xfrm>
          <a:prstGeom prst="rect">
            <a:avLst/>
          </a:prstGeom>
          <a:noFill/>
        </p:spPr>
        <p:txBody>
          <a:bodyPr wrap="square" rtlCol="0">
            <a:spAutoFit/>
          </a:bodyPr>
          <a:lstStyle/>
          <a:p>
            <a:r>
              <a:rPr lang="en-US" sz="1000" b="0" dirty="0" smtClean="0"/>
              <a:t>Driven by guilt, Lady Macbeth turns insane and kills herself in this modernized comedy version of Macbeth, one of Shakespeare’s well known tragedy.</a:t>
            </a:r>
            <a:endParaRPr lang="en-US" sz="1000" b="0" dirty="0"/>
          </a:p>
        </p:txBody>
      </p:sp>
      <p:graphicFrame>
        <p:nvGraphicFramePr>
          <p:cNvPr id="16" name="Object 15">
            <a:hlinkClick r:id="" action="ppaction://ole?verb=1"/>
          </p:cNvPr>
          <p:cNvGraphicFramePr>
            <a:graphicFrameLocks noChangeAspect="1"/>
          </p:cNvGraphicFramePr>
          <p:nvPr/>
        </p:nvGraphicFramePr>
        <p:xfrm>
          <a:off x="5295900" y="4700588"/>
          <a:ext cx="914400" cy="771525"/>
        </p:xfrm>
        <a:graphic>
          <a:graphicData uri="http://schemas.openxmlformats.org/presentationml/2006/ole">
            <p:oleObj spid="_x0000_s12295" name="Document" showAsIcon="1" r:id="rId8" imgW="914400" imgH="771480" progId="Word.Document.8">
              <p:embed/>
            </p:oleObj>
          </a:graphicData>
        </a:graphic>
      </p:graphicFrame>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9" name="Text Box 4"/>
          <p:cNvSpPr txBox="1">
            <a:spLocks noChangeArrowheads="1"/>
          </p:cNvSpPr>
          <p:nvPr/>
        </p:nvSpPr>
        <p:spPr bwMode="auto">
          <a:xfrm>
            <a:off x="2281238" y="1385888"/>
            <a:ext cx="4341812" cy="304800"/>
          </a:xfrm>
          <a:prstGeom prst="rect">
            <a:avLst/>
          </a:prstGeom>
          <a:noFill/>
          <a:ln w="9525">
            <a:noFill/>
            <a:miter lim="800000"/>
            <a:headEnd/>
            <a:tailEnd/>
          </a:ln>
        </p:spPr>
        <p:txBody>
          <a:bodyPr>
            <a:spAutoFit/>
          </a:bodyPr>
          <a:lstStyle/>
          <a:p>
            <a:pPr>
              <a:spcBef>
                <a:spcPct val="50000"/>
              </a:spcBef>
            </a:pPr>
            <a:r>
              <a:rPr lang="en-US" sz="1400" baseline="0">
                <a:solidFill>
                  <a:srgbClr val="000066"/>
                </a:solidFill>
              </a:rPr>
              <a:t>Assessment and Standards</a:t>
            </a:r>
            <a:endParaRPr lang="en-US" sz="1100" b="0" baseline="0">
              <a:solidFill>
                <a:srgbClr val="000066"/>
              </a:solidFill>
            </a:endParaRPr>
          </a:p>
        </p:txBody>
      </p:sp>
      <p:graphicFrame>
        <p:nvGraphicFramePr>
          <p:cNvPr id="6153" name="Object 9">
            <a:hlinkClick r:id="" action="ppaction://ole?verb=1"/>
          </p:cNvPr>
          <p:cNvGraphicFramePr>
            <a:graphicFrameLocks noChangeAspect="1"/>
          </p:cNvGraphicFramePr>
          <p:nvPr/>
        </p:nvGraphicFramePr>
        <p:xfrm>
          <a:off x="3808413" y="5397500"/>
          <a:ext cx="914400" cy="771525"/>
        </p:xfrm>
        <a:graphic>
          <a:graphicData uri="http://schemas.openxmlformats.org/presentationml/2006/ole">
            <p:oleObj spid="_x0000_s6153" name="Document" showAsIcon="1" r:id="rId4" imgW="914400" imgH="771480" progId="Word.Document.12">
              <p:embed/>
            </p:oleObj>
          </a:graphicData>
        </a:graphic>
      </p:graphicFrame>
      <p:sp>
        <p:nvSpPr>
          <p:cNvPr id="6160" name="Text Box 15"/>
          <p:cNvSpPr txBox="1">
            <a:spLocks noChangeArrowheads="1"/>
          </p:cNvSpPr>
          <p:nvPr/>
        </p:nvSpPr>
        <p:spPr bwMode="auto">
          <a:xfrm>
            <a:off x="2282825" y="1773238"/>
            <a:ext cx="4651375" cy="1400383"/>
          </a:xfrm>
          <a:prstGeom prst="rect">
            <a:avLst/>
          </a:prstGeom>
          <a:noFill/>
          <a:ln w="9525">
            <a:noFill/>
            <a:miter lim="800000"/>
            <a:headEnd/>
            <a:tailEnd/>
          </a:ln>
        </p:spPr>
        <p:txBody>
          <a:bodyPr>
            <a:spAutoFit/>
          </a:bodyPr>
          <a:lstStyle/>
          <a:p>
            <a:pPr>
              <a:spcBef>
                <a:spcPct val="50000"/>
              </a:spcBef>
            </a:pPr>
            <a:r>
              <a:rPr lang="en-US" sz="1100" b="0" baseline="0" dirty="0">
                <a:solidFill>
                  <a:srgbClr val="000066"/>
                </a:solidFill>
              </a:rPr>
              <a:t>Click the documents below to see the assessment rubrics and standards cover in this learning project:</a:t>
            </a:r>
          </a:p>
          <a:p>
            <a:pPr>
              <a:spcBef>
                <a:spcPct val="50000"/>
              </a:spcBef>
            </a:pPr>
            <a:r>
              <a:rPr lang="en-US" sz="1100" baseline="0" dirty="0">
                <a:solidFill>
                  <a:srgbClr val="000066"/>
                </a:solidFill>
              </a:rPr>
              <a:t>Assessment Rubrics: </a:t>
            </a:r>
            <a:r>
              <a:rPr lang="en-US" sz="1100" b="0" baseline="0" dirty="0">
                <a:solidFill>
                  <a:srgbClr val="000066"/>
                </a:solidFill>
              </a:rPr>
              <a:t>Examples of assessment rubrics provided to students showing how the project was assessed.</a:t>
            </a:r>
          </a:p>
          <a:p>
            <a:pPr>
              <a:spcBef>
                <a:spcPct val="50000"/>
              </a:spcBef>
            </a:pPr>
            <a:r>
              <a:rPr lang="en-US" sz="1100" baseline="0" dirty="0">
                <a:solidFill>
                  <a:srgbClr val="000066"/>
                </a:solidFill>
              </a:rPr>
              <a:t>Mapping the Standards: </a:t>
            </a:r>
            <a:r>
              <a:rPr lang="en-US" sz="1100" b="0" baseline="0" dirty="0">
                <a:solidFill>
                  <a:srgbClr val="000066"/>
                </a:solidFill>
              </a:rPr>
              <a:t>Mapping this project’s learning objectives against curriculum standards.</a:t>
            </a:r>
          </a:p>
          <a:p>
            <a:endParaRPr lang="nb-NO" dirty="0"/>
          </a:p>
        </p:txBody>
      </p:sp>
      <p:sp>
        <p:nvSpPr>
          <p:cNvPr id="6161" name="Text Box 17"/>
          <p:cNvSpPr txBox="1">
            <a:spLocks noChangeArrowheads="1"/>
          </p:cNvSpPr>
          <p:nvPr/>
        </p:nvSpPr>
        <p:spPr bwMode="auto">
          <a:xfrm>
            <a:off x="661988" y="5514975"/>
            <a:ext cx="1600200" cy="260350"/>
          </a:xfrm>
          <a:prstGeom prst="rect">
            <a:avLst/>
          </a:prstGeom>
          <a:noFill/>
          <a:ln w="9525">
            <a:noFill/>
            <a:miter lim="800000"/>
            <a:headEnd/>
            <a:tailEnd/>
          </a:ln>
        </p:spPr>
        <p:txBody>
          <a:bodyPr>
            <a:spAutoFit/>
          </a:bodyPr>
          <a:lstStyle/>
          <a:p>
            <a:pPr algn="r">
              <a:spcBef>
                <a:spcPct val="50000"/>
              </a:spcBef>
            </a:pPr>
            <a:r>
              <a:rPr lang="en-US" sz="1100" baseline="0">
                <a:solidFill>
                  <a:srgbClr val="000066"/>
                </a:solidFill>
              </a:rPr>
              <a:t>Documents</a:t>
            </a:r>
          </a:p>
        </p:txBody>
      </p:sp>
      <p:sp>
        <p:nvSpPr>
          <p:cNvPr id="6162" name="Line 18"/>
          <p:cNvSpPr>
            <a:spLocks noChangeShapeType="1"/>
          </p:cNvSpPr>
          <p:nvPr/>
        </p:nvSpPr>
        <p:spPr bwMode="auto">
          <a:xfrm flipH="1">
            <a:off x="2227263" y="1689100"/>
            <a:ext cx="0" cy="4332288"/>
          </a:xfrm>
          <a:prstGeom prst="line">
            <a:avLst/>
          </a:prstGeom>
          <a:noFill/>
          <a:ln w="9525">
            <a:solidFill>
              <a:schemeClr val="bg2"/>
            </a:solidFill>
            <a:round/>
            <a:headEnd/>
            <a:tailEnd/>
          </a:ln>
        </p:spPr>
        <p:txBody>
          <a:bodyPr/>
          <a:lstStyle/>
          <a:p>
            <a:endParaRPr lang="en-US"/>
          </a:p>
        </p:txBody>
      </p:sp>
      <p:graphicFrame>
        <p:nvGraphicFramePr>
          <p:cNvPr id="6157" name="Object 13">
            <a:hlinkClick r:id="" action="ppaction://ole?verb=1"/>
          </p:cNvPr>
          <p:cNvGraphicFramePr>
            <a:graphicFrameLocks noChangeAspect="1"/>
          </p:cNvGraphicFramePr>
          <p:nvPr/>
        </p:nvGraphicFramePr>
        <p:xfrm>
          <a:off x="2609850" y="5410200"/>
          <a:ext cx="914400" cy="771525"/>
        </p:xfrm>
        <a:graphic>
          <a:graphicData uri="http://schemas.openxmlformats.org/presentationml/2006/ole">
            <p:oleObj spid="_x0000_s6157" name="Worksheet" showAsIcon="1" r:id="rId5" imgW="914400" imgH="771480" progId="Excel.Sheet.8">
              <p:embed/>
            </p:oleObj>
          </a:graphicData>
        </a:graphic>
      </p:graphicFrame>
      <p:graphicFrame>
        <p:nvGraphicFramePr>
          <p:cNvPr id="9" name="Object 8">
            <a:hlinkClick r:id="" action="ppaction://ole?verb=1"/>
          </p:cNvPr>
          <p:cNvGraphicFramePr>
            <a:graphicFrameLocks noChangeAspect="1"/>
          </p:cNvGraphicFramePr>
          <p:nvPr/>
        </p:nvGraphicFramePr>
        <p:xfrm>
          <a:off x="5038725" y="5399485"/>
          <a:ext cx="876300" cy="739378"/>
        </p:xfrm>
        <a:graphic>
          <a:graphicData uri="http://schemas.openxmlformats.org/presentationml/2006/ole">
            <p:oleObj spid="_x0000_s6158" name="Document" showAsIcon="1" r:id="rId6" imgW="914400" imgH="771480" progId="Word.Document.8">
              <p:embed/>
            </p:oleObj>
          </a:graphicData>
        </a:graphic>
      </p:graphicFrame>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5">
            <a:hlinkClick r:id="rId3" action="ppaction://hlinksldjump"/>
          </p:cNvPr>
          <p:cNvSpPr>
            <a:spLocks noChangeArrowheads="1"/>
          </p:cNvSpPr>
          <p:nvPr/>
        </p:nvSpPr>
        <p:spPr bwMode="auto">
          <a:xfrm>
            <a:off x="2162175" y="6451600"/>
            <a:ext cx="855663" cy="317500"/>
          </a:xfrm>
          <a:prstGeom prst="rect">
            <a:avLst/>
          </a:prstGeom>
          <a:noFill/>
          <a:ln w="9525">
            <a:noFill/>
            <a:miter lim="800000"/>
            <a:headEnd/>
            <a:tailEnd/>
          </a:ln>
        </p:spPr>
        <p:txBody>
          <a:bodyPr wrap="none" anchor="ctr"/>
          <a:lstStyle/>
          <a:p>
            <a:pPr algn="ctr"/>
            <a:endParaRPr lang="nb-NO" sz="1800" b="0" baseline="0"/>
          </a:p>
        </p:txBody>
      </p:sp>
      <p:sp>
        <p:nvSpPr>
          <p:cNvPr id="16386" name="Rectangle 10"/>
          <p:cNvSpPr>
            <a:spLocks noChangeArrowheads="1"/>
          </p:cNvSpPr>
          <p:nvPr/>
        </p:nvSpPr>
        <p:spPr bwMode="auto">
          <a:xfrm>
            <a:off x="2266950" y="1379538"/>
            <a:ext cx="3824288" cy="304800"/>
          </a:xfrm>
          <a:prstGeom prst="rect">
            <a:avLst/>
          </a:prstGeom>
          <a:noFill/>
          <a:ln w="9525">
            <a:noFill/>
            <a:miter lim="800000"/>
            <a:headEnd/>
            <a:tailEnd/>
          </a:ln>
        </p:spPr>
        <p:txBody>
          <a:bodyPr>
            <a:spAutoFit/>
          </a:bodyPr>
          <a:lstStyle/>
          <a:p>
            <a:pPr>
              <a:spcBef>
                <a:spcPct val="50000"/>
              </a:spcBef>
            </a:pPr>
            <a:r>
              <a:rPr lang="en-US" sz="1400" baseline="0">
                <a:solidFill>
                  <a:srgbClr val="000066"/>
                </a:solidFill>
              </a:rPr>
              <a:t>Teacher and School Information</a:t>
            </a:r>
          </a:p>
        </p:txBody>
      </p:sp>
      <p:sp>
        <p:nvSpPr>
          <p:cNvPr id="16387" name="Text Box 20"/>
          <p:cNvSpPr txBox="1">
            <a:spLocks noChangeArrowheads="1"/>
          </p:cNvSpPr>
          <p:nvPr/>
        </p:nvSpPr>
        <p:spPr bwMode="auto">
          <a:xfrm>
            <a:off x="1116013" y="3789363"/>
            <a:ext cx="4656137" cy="1938992"/>
          </a:xfrm>
          <a:prstGeom prst="rect">
            <a:avLst/>
          </a:prstGeom>
          <a:noFill/>
          <a:ln w="9525">
            <a:noFill/>
            <a:miter lim="800000"/>
            <a:headEnd/>
            <a:tailEnd/>
          </a:ln>
        </p:spPr>
        <p:txBody>
          <a:bodyPr>
            <a:spAutoFit/>
          </a:bodyPr>
          <a:lstStyle/>
          <a:p>
            <a:pPr>
              <a:spcBef>
                <a:spcPct val="50000"/>
              </a:spcBef>
            </a:pPr>
            <a:r>
              <a:rPr lang="nb-NO" baseline="0" dirty="0">
                <a:solidFill>
                  <a:srgbClr val="000066"/>
                </a:solidFill>
              </a:rPr>
              <a:t>Baguio City National High School is the largest public secondary school in Baguio City, Philippines. It caters to the educational needs of the Igorots, the indigenous inhabitants of the Cordillera highlands and the lowlanders.</a:t>
            </a:r>
          </a:p>
          <a:p>
            <a:pPr>
              <a:spcBef>
                <a:spcPct val="50000"/>
              </a:spcBef>
            </a:pPr>
            <a:endParaRPr lang="nb-NO" b="0" i="1" baseline="0" dirty="0">
              <a:solidFill>
                <a:srgbClr val="000066"/>
              </a:solidFill>
            </a:endParaRPr>
          </a:p>
          <a:p>
            <a:pPr>
              <a:spcBef>
                <a:spcPct val="50000"/>
              </a:spcBef>
            </a:pPr>
            <a:r>
              <a:rPr lang="nb-NO" b="0" i="1" baseline="0" dirty="0">
                <a:solidFill>
                  <a:srgbClr val="000066"/>
                </a:solidFill>
              </a:rPr>
              <a:t>Warren Ambat is an English teacher whose lack of formal computer literacy </a:t>
            </a:r>
            <a:r>
              <a:rPr lang="nb-NO" b="0" i="1" baseline="0" dirty="0" smtClean="0">
                <a:solidFill>
                  <a:srgbClr val="000066"/>
                </a:solidFill>
              </a:rPr>
              <a:t>education has </a:t>
            </a:r>
            <a:r>
              <a:rPr lang="nb-NO" b="0" i="1" baseline="0" dirty="0">
                <a:solidFill>
                  <a:srgbClr val="000066"/>
                </a:solidFill>
              </a:rPr>
              <a:t>fueled his unrelenting interest in technology and its use in education. He has been a teacher for 11 years.</a:t>
            </a:r>
          </a:p>
        </p:txBody>
      </p:sp>
      <p:pic>
        <p:nvPicPr>
          <p:cNvPr id="8" name="Picture 7" descr="k.JPG"/>
          <p:cNvPicPr>
            <a:picLocks noChangeAspect="1"/>
          </p:cNvPicPr>
          <p:nvPr/>
        </p:nvPicPr>
        <p:blipFill>
          <a:blip r:embed="rId4" cstate="print"/>
          <a:stretch>
            <a:fillRect/>
          </a:stretch>
        </p:blipFill>
        <p:spPr>
          <a:xfrm>
            <a:off x="1994535" y="1734110"/>
            <a:ext cx="2739390" cy="1812831"/>
          </a:xfrm>
          <a:prstGeom prst="rect">
            <a:avLst/>
          </a:prstGeom>
          <a:ln>
            <a:noFill/>
          </a:ln>
          <a:effectLst>
            <a:softEdge rad="112500"/>
          </a:effectLst>
        </p:spPr>
      </p:pic>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VCT_blue">
  <a:themeElements>
    <a:clrScheme name="Template_blue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0000CC"/>
      </a:folHlink>
    </a:clrScheme>
    <a:fontScheme name="Template_blu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1" i="0" u="none" strike="noStrike" cap="none" normalizeH="0" baseline="-2500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1" i="0" u="none" strike="noStrike" cap="none" normalizeH="0" baseline="-25000" smtClean="0">
            <a:ln>
              <a:noFill/>
            </a:ln>
            <a:solidFill>
              <a:schemeClr val="tx1"/>
            </a:solidFill>
            <a:effectLst/>
            <a:latin typeface="Arial" charset="0"/>
          </a:defRPr>
        </a:defPPr>
      </a:lstStyle>
    </a:lnDef>
  </a:objectDefaults>
  <a:extraClrSchemeLst>
    <a:extraClrScheme>
      <a:clrScheme name="Template_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_blu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_blu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_blu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_blu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_blu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_blu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_blu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_blu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_blu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_blu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_blu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Template_blue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99CC00"/>
        </a:folHlink>
      </a:clrScheme>
      <a:clrMap bg1="lt1" tx1="dk1" bg2="lt2" tx2="dk2" accent1="accent1" accent2="accent2" accent3="accent3" accent4="accent4" accent5="accent5" accent6="accent6" hlink="hlink" folHlink="folHlink"/>
    </a:extraClrScheme>
    <a:extraClrScheme>
      <a:clrScheme name="Template_blue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B46EF108E7F6B48B6B1513DD424A508" ma:contentTypeVersion="0" ma:contentTypeDescription="Create a new document." ma:contentTypeScope="" ma:versionID="d631c5713c459608380821a0f0174acb">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1FE02073-9ACB-476C-B749-EBFEC79582E7}"/>
</file>

<file path=customXml/itemProps2.xml><?xml version="1.0" encoding="utf-8"?>
<ds:datastoreItem xmlns:ds="http://schemas.openxmlformats.org/officeDocument/2006/customXml" ds:itemID="{293A65AE-0771-45EA-8F6C-0A870B874279}"/>
</file>

<file path=customXml/itemProps3.xml><?xml version="1.0" encoding="utf-8"?>
<ds:datastoreItem xmlns:ds="http://schemas.openxmlformats.org/officeDocument/2006/customXml" ds:itemID="{9A3E726C-49A6-41A6-8F33-99E17440D4D4}"/>
</file>

<file path=docProps/app.xml><?xml version="1.0" encoding="utf-8"?>
<Properties xmlns="http://schemas.openxmlformats.org/officeDocument/2006/extended-properties" xmlns:vt="http://schemas.openxmlformats.org/officeDocument/2006/docPropsVTypes">
  <Template>VCT_blue</Template>
  <TotalTime>0</TotalTime>
  <Words>1161</Words>
  <Application/>
  <PresentationFormat>On-screen Show (4:3)</PresentationFormat>
  <Paragraphs>85</Paragraphs>
  <Slides>6</Slides>
  <Notes>5</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6</vt:i4>
      </vt:variant>
    </vt:vector>
  </HeadingPairs>
  <TitlesOfParts>
    <vt:vector size="11" baseType="lpstr">
      <vt:lpstr>VCT_blue</vt:lpstr>
      <vt:lpstr>Microsoft Office Word Document</vt:lpstr>
      <vt:lpstr>Document</vt:lpstr>
      <vt:lpstr>Package</vt:lpstr>
      <vt:lpstr>Worksheet</vt:lpstr>
      <vt:lpstr>Slide 1</vt:lpstr>
      <vt:lpstr>Slide 2</vt:lpstr>
      <vt:lpstr>Slide 3</vt:lpstr>
      <vt:lpstr>Slide 4</vt:lpstr>
      <vt:lpstr>Slide 5</vt:lpstr>
      <vt:lpstr>Slide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
  <cp:revision>2</cp:revision>
  <dcterms:created xsi:type="dcterms:W3CDTF">2007-09-27T02:33:54Z</dcterms:created>
  <dcterms:modified xsi:type="dcterms:W3CDTF">2007-10-04T06:08:52Z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0x0101007B46EF108E7F6B48B6B1513DD424A508</vt:lpwstr>
  </property>
</Properties>
</file>